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9884C-C9C2-4D42-8D89-E2AD28CB415A}" type="datetimeFigureOut">
              <a:rPr lang="pt-BR" smtClean="0"/>
              <a:t>18/03/2020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D9339-7022-4BD9-9C55-E8FB783EF7F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61512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9884C-C9C2-4D42-8D89-E2AD28CB415A}" type="datetimeFigureOut">
              <a:rPr lang="pt-BR" smtClean="0"/>
              <a:t>18/03/2020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D9339-7022-4BD9-9C55-E8FB783EF7F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50319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9884C-C9C2-4D42-8D89-E2AD28CB415A}" type="datetimeFigureOut">
              <a:rPr lang="pt-BR" smtClean="0"/>
              <a:t>18/03/2020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D9339-7022-4BD9-9C55-E8FB783EF7F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3574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9884C-C9C2-4D42-8D89-E2AD28CB415A}" type="datetimeFigureOut">
              <a:rPr lang="pt-BR" smtClean="0"/>
              <a:t>18/03/2020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D9339-7022-4BD9-9C55-E8FB783EF7F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7747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9884C-C9C2-4D42-8D89-E2AD28CB415A}" type="datetimeFigureOut">
              <a:rPr lang="pt-BR" smtClean="0"/>
              <a:t>18/03/2020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D9339-7022-4BD9-9C55-E8FB783EF7F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0254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9884C-C9C2-4D42-8D89-E2AD28CB415A}" type="datetimeFigureOut">
              <a:rPr lang="pt-BR" smtClean="0"/>
              <a:t>18/03/2020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D9339-7022-4BD9-9C55-E8FB783EF7F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9048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9884C-C9C2-4D42-8D89-E2AD28CB415A}" type="datetimeFigureOut">
              <a:rPr lang="pt-BR" smtClean="0"/>
              <a:t>18/03/2020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D9339-7022-4BD9-9C55-E8FB783EF7F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36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9884C-C9C2-4D42-8D89-E2AD28CB415A}" type="datetimeFigureOut">
              <a:rPr lang="pt-BR" smtClean="0"/>
              <a:t>18/03/2020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D9339-7022-4BD9-9C55-E8FB783EF7F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90111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9884C-C9C2-4D42-8D89-E2AD28CB415A}" type="datetimeFigureOut">
              <a:rPr lang="pt-BR" smtClean="0"/>
              <a:t>18/03/2020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D9339-7022-4BD9-9C55-E8FB783EF7F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45831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9884C-C9C2-4D42-8D89-E2AD28CB415A}" type="datetimeFigureOut">
              <a:rPr lang="pt-BR" smtClean="0"/>
              <a:t>18/03/2020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D9339-7022-4BD9-9C55-E8FB783EF7F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92994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9884C-C9C2-4D42-8D89-E2AD28CB415A}" type="datetimeFigureOut">
              <a:rPr lang="pt-BR" smtClean="0"/>
              <a:t>18/03/2020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D9339-7022-4BD9-9C55-E8FB783EF7F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4172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09884C-C9C2-4D42-8D89-E2AD28CB415A}" type="datetimeFigureOut">
              <a:rPr lang="pt-BR" smtClean="0"/>
              <a:t>18/03/2020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5D9339-7022-4BD9-9C55-E8FB783EF7F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9556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67544" y="476672"/>
            <a:ext cx="8352928" cy="5976664"/>
          </a:xfrm>
        </p:spPr>
        <p:txBody>
          <a:bodyPr/>
          <a:lstStyle/>
          <a:p>
            <a:r>
              <a:rPr lang="pt-BR" dirty="0" smtClean="0">
                <a:solidFill>
                  <a:schemeClr val="tx1"/>
                </a:solidFill>
                <a:latin typeface="Arial Rounded MT Bold" pitchFamily="34" charset="0"/>
              </a:rPr>
              <a:t>MAPA MENTAL </a:t>
            </a:r>
          </a:p>
          <a:p>
            <a:r>
              <a:rPr lang="pt-BR" dirty="0" smtClean="0">
                <a:solidFill>
                  <a:schemeClr val="tx1"/>
                </a:solidFill>
                <a:latin typeface="Arial Rounded MT Bold" pitchFamily="34" charset="0"/>
              </a:rPr>
              <a:t>OBRAS LITERÁRIAS</a:t>
            </a:r>
          </a:p>
          <a:p>
            <a:r>
              <a:rPr lang="pt-BR" dirty="0" smtClean="0">
                <a:solidFill>
                  <a:schemeClr val="tx1"/>
                </a:solidFill>
                <a:latin typeface="Arial Rounded MT Bold" pitchFamily="34" charset="0"/>
              </a:rPr>
              <a:t>1º SÉRIE</a:t>
            </a:r>
          </a:p>
          <a:p>
            <a:endParaRPr lang="pt-BR" dirty="0"/>
          </a:p>
        </p:txBody>
      </p:sp>
      <p:pic>
        <p:nvPicPr>
          <p:cNvPr id="4" name="Imagem 3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2985770"/>
            <a:ext cx="7200799" cy="2099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779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67544" y="476672"/>
            <a:ext cx="8352928" cy="5976664"/>
          </a:xfrm>
        </p:spPr>
        <p:txBody>
          <a:bodyPr/>
          <a:lstStyle/>
          <a:p>
            <a:r>
              <a:rPr lang="pt-BR" dirty="0" smtClean="0"/>
              <a:t>COMPLETAR O MAPA MENTAL</a:t>
            </a:r>
            <a:endParaRPr lang="pt-BR" dirty="0"/>
          </a:p>
        </p:txBody>
      </p:sp>
      <p:pic>
        <p:nvPicPr>
          <p:cNvPr id="5" name="Imagem 4" descr="Resultado de imagem para as brumas de avalon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933056"/>
            <a:ext cx="2160240" cy="2448272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m 5" descr="Resultado de imagem para venha ver o por do sol lygia fagundes telles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340" y="1124744"/>
            <a:ext cx="1775460" cy="2583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m 6" descr="Resultado de imagem para as formigas lygia fagundes telles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7880" y="1052736"/>
            <a:ext cx="3366120" cy="3010644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m 7" descr="Resultado de imagem para o cavaleiro inexistente italo calvino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1124744"/>
            <a:ext cx="3078480" cy="476250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o explicativo em forma de nuvem 8"/>
          <p:cNvSpPr/>
          <p:nvPr/>
        </p:nvSpPr>
        <p:spPr>
          <a:xfrm>
            <a:off x="6007664" y="4178238"/>
            <a:ext cx="3114600" cy="1957908"/>
          </a:xfrm>
          <a:prstGeom prst="cloudCallout">
            <a:avLst>
              <a:gd name="adj1" fmla="val 34548"/>
              <a:gd name="adj2" fmla="val 56945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PERÍODO EM ESTUDO?</a:t>
            </a:r>
          </a:p>
          <a:p>
            <a:pPr algn="ctr"/>
            <a:r>
              <a:rPr lang="pt-BR" sz="2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___________________</a:t>
            </a:r>
            <a:endParaRPr lang="pt-BR" sz="2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68388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3"/>
          <p:cNvSpPr>
            <a:spLocks noGrp="1"/>
          </p:cNvSpPr>
          <p:nvPr>
            <p:ph type="subTitle" idx="1"/>
          </p:nvPr>
        </p:nvSpPr>
        <p:spPr>
          <a:xfrm>
            <a:off x="107504" y="332656"/>
            <a:ext cx="4895775" cy="2520280"/>
          </a:xfrm>
          <a:prstGeom prst="wedgeEllipseCallout">
            <a:avLst>
              <a:gd name="adj1" fmla="val -4210"/>
              <a:gd name="adj2" fmla="val 7628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QUAL FILME VISTO?</a:t>
            </a:r>
          </a:p>
          <a:p>
            <a:pPr algn="ctr"/>
            <a:r>
              <a:rPr lang="pt-B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_______________</a:t>
            </a:r>
            <a:endParaRPr lang="pt-BR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321264" y="3501008"/>
            <a:ext cx="5040560" cy="288032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PERSONAGENS</a:t>
            </a:r>
          </a:p>
          <a:p>
            <a:pPr algn="ctr"/>
            <a:r>
              <a:rPr lang="pt-B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________________________________________________________________________________________________________________________________________________________________________</a:t>
            </a:r>
          </a:p>
          <a:p>
            <a:pPr algn="ctr"/>
            <a:r>
              <a:rPr lang="pt-B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FOCO NARRATIVO</a:t>
            </a:r>
          </a:p>
          <a:p>
            <a:pPr algn="ctr"/>
            <a:r>
              <a:rPr lang="pt-B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_________________________________________</a:t>
            </a:r>
            <a:endParaRPr lang="pt-BR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5" name="Texto Explicativo 1 (Borda e Ênfase) 4"/>
          <p:cNvSpPr/>
          <p:nvPr/>
        </p:nvSpPr>
        <p:spPr>
          <a:xfrm>
            <a:off x="6012160" y="332656"/>
            <a:ext cx="2808312" cy="2448272"/>
          </a:xfrm>
          <a:prstGeom prst="accentBorderCallout1">
            <a:avLst>
              <a:gd name="adj1" fmla="val 18750"/>
              <a:gd name="adj2" fmla="val -8333"/>
              <a:gd name="adj3" fmla="val 75151"/>
              <a:gd name="adj4" fmla="val -51032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TIPO DE NARRADOR</a:t>
            </a:r>
          </a:p>
          <a:p>
            <a:pPr algn="ctr"/>
            <a:r>
              <a:rPr lang="pt-B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______________________</a:t>
            </a:r>
          </a:p>
          <a:p>
            <a:pPr algn="ctr"/>
            <a:r>
              <a:rPr lang="pt-B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ENREDO</a:t>
            </a:r>
          </a:p>
          <a:p>
            <a:pPr algn="ctr"/>
            <a:r>
              <a:rPr lang="pt-B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______________________</a:t>
            </a:r>
            <a:endParaRPr lang="pt-BR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Texto Explicativo 1 5"/>
          <p:cNvSpPr/>
          <p:nvPr/>
        </p:nvSpPr>
        <p:spPr>
          <a:xfrm>
            <a:off x="6156176" y="3356992"/>
            <a:ext cx="2520280" cy="2880320"/>
          </a:xfrm>
          <a:prstGeom prst="borderCallout1">
            <a:avLst>
              <a:gd name="adj1" fmla="val 18750"/>
              <a:gd name="adj2" fmla="val -8333"/>
              <a:gd name="adj3" fmla="val 59166"/>
              <a:gd name="adj4" fmla="val -33254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CONFLITO GERADOR</a:t>
            </a:r>
          </a:p>
          <a:p>
            <a:pPr algn="ctr"/>
            <a:r>
              <a:rPr lang="pt-B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________________________________________</a:t>
            </a:r>
          </a:p>
          <a:p>
            <a:pPr algn="ctr"/>
            <a:r>
              <a:rPr lang="pt-B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DESFECHO</a:t>
            </a:r>
          </a:p>
          <a:p>
            <a:pPr algn="ctr"/>
            <a:r>
              <a:rPr lang="pt-B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________________________________________</a:t>
            </a:r>
            <a:endParaRPr lang="pt-BR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31267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67544" y="476672"/>
            <a:ext cx="8352928" cy="5976664"/>
          </a:xfrm>
        </p:spPr>
        <p:txBody>
          <a:bodyPr/>
          <a:lstStyle/>
          <a:p>
            <a:endParaRPr lang="pt-BR" u="sng" dirty="0" smtClean="0">
              <a:solidFill>
                <a:schemeClr val="tx1"/>
              </a:solidFill>
            </a:endParaRPr>
          </a:p>
          <a:p>
            <a:endParaRPr lang="pt-BR" u="sng" dirty="0">
              <a:solidFill>
                <a:schemeClr val="tx1"/>
              </a:solidFill>
            </a:endParaRPr>
          </a:p>
          <a:p>
            <a:endParaRPr lang="pt-BR" u="sng" dirty="0" smtClean="0">
              <a:solidFill>
                <a:schemeClr val="tx1"/>
              </a:solidFill>
            </a:endParaRPr>
          </a:p>
          <a:p>
            <a:endParaRPr lang="pt-BR" u="sng" dirty="0">
              <a:solidFill>
                <a:schemeClr val="tx1"/>
              </a:solidFill>
            </a:endParaRPr>
          </a:p>
          <a:p>
            <a:r>
              <a:rPr lang="pt-BR" u="sng" dirty="0" smtClean="0">
                <a:solidFill>
                  <a:schemeClr val="tx1"/>
                </a:solidFill>
              </a:rPr>
              <a:t>LYGIA FAGUNDES TELLES</a:t>
            </a:r>
          </a:p>
          <a:p>
            <a:endParaRPr lang="pt-BR" u="sng" dirty="0" smtClean="0">
              <a:solidFill>
                <a:schemeClr val="tx1"/>
              </a:solidFill>
            </a:endParaRPr>
          </a:p>
        </p:txBody>
      </p:sp>
      <p:sp>
        <p:nvSpPr>
          <p:cNvPr id="2" name="Fluxograma: Processo 1"/>
          <p:cNvSpPr/>
          <p:nvPr/>
        </p:nvSpPr>
        <p:spPr>
          <a:xfrm>
            <a:off x="3579888" y="3573016"/>
            <a:ext cx="2304256" cy="864096"/>
          </a:xfrm>
          <a:prstGeom prst="flowChart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2800" u="sng" dirty="0" smtClean="0">
                <a:solidFill>
                  <a:schemeClr val="tx1"/>
                </a:solidFill>
              </a:rPr>
              <a:t>CONTOS</a:t>
            </a:r>
            <a:endParaRPr lang="pt-BR" sz="2800" u="sng" dirty="0">
              <a:solidFill>
                <a:schemeClr val="tx1"/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82408" y="260648"/>
            <a:ext cx="2160240" cy="10801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4"/>
          <p:cNvSpPr/>
          <p:nvPr/>
        </p:nvSpPr>
        <p:spPr>
          <a:xfrm>
            <a:off x="6804248" y="5491868"/>
            <a:ext cx="2160240" cy="10801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6804248" y="2708920"/>
            <a:ext cx="2160240" cy="10801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3651896" y="5568600"/>
            <a:ext cx="2160240" cy="10801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Retângulo 7"/>
          <p:cNvSpPr/>
          <p:nvPr/>
        </p:nvSpPr>
        <p:spPr>
          <a:xfrm>
            <a:off x="179512" y="5576632"/>
            <a:ext cx="2160240" cy="10801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Retângulo 8"/>
          <p:cNvSpPr/>
          <p:nvPr/>
        </p:nvSpPr>
        <p:spPr>
          <a:xfrm>
            <a:off x="3616480" y="61548"/>
            <a:ext cx="2160240" cy="10801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Retângulo 9"/>
          <p:cNvSpPr/>
          <p:nvPr/>
        </p:nvSpPr>
        <p:spPr>
          <a:xfrm>
            <a:off x="60648" y="2708920"/>
            <a:ext cx="2160240" cy="10801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tângulo 10"/>
          <p:cNvSpPr/>
          <p:nvPr/>
        </p:nvSpPr>
        <p:spPr>
          <a:xfrm>
            <a:off x="6804248" y="239900"/>
            <a:ext cx="2160240" cy="10801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3" name="Conector reto 12"/>
          <p:cNvCxnSpPr/>
          <p:nvPr/>
        </p:nvCxnSpPr>
        <p:spPr>
          <a:xfrm>
            <a:off x="2339752" y="1412776"/>
            <a:ext cx="1512168" cy="20882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to 14"/>
          <p:cNvCxnSpPr>
            <a:endCxn id="2" idx="1"/>
          </p:cNvCxnSpPr>
          <p:nvPr/>
        </p:nvCxnSpPr>
        <p:spPr>
          <a:xfrm>
            <a:off x="2242648" y="3717032"/>
            <a:ext cx="133724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to 16"/>
          <p:cNvCxnSpPr/>
          <p:nvPr/>
        </p:nvCxnSpPr>
        <p:spPr>
          <a:xfrm flipV="1">
            <a:off x="2411760" y="4365104"/>
            <a:ext cx="1168128" cy="14401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to 20"/>
          <p:cNvCxnSpPr>
            <a:stCxn id="9" idx="2"/>
          </p:cNvCxnSpPr>
          <p:nvPr/>
        </p:nvCxnSpPr>
        <p:spPr>
          <a:xfrm>
            <a:off x="4696600" y="1141668"/>
            <a:ext cx="35416" cy="23593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to 22"/>
          <p:cNvCxnSpPr/>
          <p:nvPr/>
        </p:nvCxnSpPr>
        <p:spPr>
          <a:xfrm flipH="1">
            <a:off x="5148064" y="1340768"/>
            <a:ext cx="1656184" cy="22322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to 24"/>
          <p:cNvCxnSpPr>
            <a:endCxn id="2" idx="3"/>
          </p:cNvCxnSpPr>
          <p:nvPr/>
        </p:nvCxnSpPr>
        <p:spPr>
          <a:xfrm flipH="1">
            <a:off x="5884144" y="3573016"/>
            <a:ext cx="920104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reto 26"/>
          <p:cNvCxnSpPr/>
          <p:nvPr/>
        </p:nvCxnSpPr>
        <p:spPr>
          <a:xfrm flipH="1" flipV="1">
            <a:off x="5724128" y="4437112"/>
            <a:ext cx="1152128" cy="11314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to 28"/>
          <p:cNvCxnSpPr>
            <a:stCxn id="7" idx="0"/>
            <a:endCxn id="2" idx="2"/>
          </p:cNvCxnSpPr>
          <p:nvPr/>
        </p:nvCxnSpPr>
        <p:spPr>
          <a:xfrm flipV="1">
            <a:off x="4732016" y="4437112"/>
            <a:ext cx="0" cy="11314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602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67544" y="476672"/>
            <a:ext cx="8352928" cy="5976664"/>
          </a:xfrm>
        </p:spPr>
        <p:txBody>
          <a:bodyPr/>
          <a:lstStyle/>
          <a:p>
            <a:r>
              <a:rPr lang="pt-BR" dirty="0" smtClean="0"/>
              <a:t>ESCOLHA UM CONTO E COMPLETE O DIAGRAMA.</a:t>
            </a:r>
            <a:endParaRPr lang="pt-BR" dirty="0"/>
          </a:p>
        </p:txBody>
      </p:sp>
      <p:sp>
        <p:nvSpPr>
          <p:cNvPr id="2" name="Retângulo 1"/>
          <p:cNvSpPr/>
          <p:nvPr/>
        </p:nvSpPr>
        <p:spPr>
          <a:xfrm>
            <a:off x="611560" y="3212976"/>
            <a:ext cx="2088232" cy="100811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CONTO</a:t>
            </a:r>
          </a:p>
          <a:p>
            <a:pPr algn="ctr"/>
            <a:r>
              <a:rPr lang="pt-B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________________</a:t>
            </a:r>
            <a:endParaRPr lang="pt-BR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Fluxograma: Processo 3"/>
          <p:cNvSpPr/>
          <p:nvPr/>
        </p:nvSpPr>
        <p:spPr>
          <a:xfrm>
            <a:off x="6516216" y="1479072"/>
            <a:ext cx="1728192" cy="1008112"/>
          </a:xfrm>
          <a:prstGeom prst="flowChart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DESFECHO</a:t>
            </a:r>
            <a:endParaRPr lang="pt-BR" dirty="0"/>
          </a:p>
        </p:txBody>
      </p:sp>
      <p:sp>
        <p:nvSpPr>
          <p:cNvPr id="5" name="Fluxograma: Processo 4"/>
          <p:cNvSpPr/>
          <p:nvPr/>
        </p:nvSpPr>
        <p:spPr>
          <a:xfrm>
            <a:off x="3563888" y="1052736"/>
            <a:ext cx="1728192" cy="1008112"/>
          </a:xfrm>
          <a:prstGeom prst="flowChart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PERSONAGENS</a:t>
            </a:r>
          </a:p>
          <a:p>
            <a:pPr algn="ctr"/>
            <a:endParaRPr lang="pt-BR" dirty="0"/>
          </a:p>
        </p:txBody>
      </p:sp>
      <p:sp>
        <p:nvSpPr>
          <p:cNvPr id="6" name="Fluxograma: Processo 5"/>
          <p:cNvSpPr/>
          <p:nvPr/>
        </p:nvSpPr>
        <p:spPr>
          <a:xfrm>
            <a:off x="3636288" y="4005064"/>
            <a:ext cx="1728192" cy="1008112"/>
          </a:xfrm>
          <a:prstGeom prst="flowChart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ENREDO</a:t>
            </a:r>
            <a:endParaRPr lang="pt-BR" dirty="0"/>
          </a:p>
        </p:txBody>
      </p:sp>
      <p:sp>
        <p:nvSpPr>
          <p:cNvPr id="7" name="Fluxograma: Processo 6"/>
          <p:cNvSpPr/>
          <p:nvPr/>
        </p:nvSpPr>
        <p:spPr>
          <a:xfrm>
            <a:off x="3592856" y="2492896"/>
            <a:ext cx="1728192" cy="1008112"/>
          </a:xfrm>
          <a:prstGeom prst="flowChart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NARRADOR</a:t>
            </a:r>
          </a:p>
          <a:p>
            <a:pPr algn="ctr"/>
            <a:endParaRPr lang="pt-BR" dirty="0"/>
          </a:p>
        </p:txBody>
      </p:sp>
      <p:sp>
        <p:nvSpPr>
          <p:cNvPr id="8" name="Fluxograma: Processo 7"/>
          <p:cNvSpPr/>
          <p:nvPr/>
        </p:nvSpPr>
        <p:spPr>
          <a:xfrm>
            <a:off x="3733056" y="5517232"/>
            <a:ext cx="1728192" cy="1008112"/>
          </a:xfrm>
          <a:prstGeom prst="flowChart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FOCO NARRATIVO</a:t>
            </a:r>
            <a:endParaRPr lang="pt-BR" dirty="0"/>
          </a:p>
        </p:txBody>
      </p:sp>
      <p:sp>
        <p:nvSpPr>
          <p:cNvPr id="9" name="Fluxograma: Processo 8"/>
          <p:cNvSpPr/>
          <p:nvPr/>
        </p:nvSpPr>
        <p:spPr>
          <a:xfrm>
            <a:off x="6510896" y="3933056"/>
            <a:ext cx="1728192" cy="1008112"/>
          </a:xfrm>
          <a:prstGeom prst="flowChart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ANÁLISE DO CONTO</a:t>
            </a:r>
            <a:endParaRPr lang="pt-BR" dirty="0"/>
          </a:p>
        </p:txBody>
      </p:sp>
      <p:cxnSp>
        <p:nvCxnSpPr>
          <p:cNvPr id="11" name="Conector reto 10"/>
          <p:cNvCxnSpPr>
            <a:endCxn id="5" idx="1"/>
          </p:cNvCxnSpPr>
          <p:nvPr/>
        </p:nvCxnSpPr>
        <p:spPr>
          <a:xfrm flipV="1">
            <a:off x="2555776" y="1556792"/>
            <a:ext cx="1008112" cy="16561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to 12"/>
          <p:cNvCxnSpPr/>
          <p:nvPr/>
        </p:nvCxnSpPr>
        <p:spPr>
          <a:xfrm flipV="1">
            <a:off x="2699792" y="3140968"/>
            <a:ext cx="864096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to 14"/>
          <p:cNvCxnSpPr/>
          <p:nvPr/>
        </p:nvCxnSpPr>
        <p:spPr>
          <a:xfrm>
            <a:off x="2699792" y="4077072"/>
            <a:ext cx="893064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to 16"/>
          <p:cNvCxnSpPr/>
          <p:nvPr/>
        </p:nvCxnSpPr>
        <p:spPr>
          <a:xfrm>
            <a:off x="2555776" y="4293096"/>
            <a:ext cx="1177280" cy="15841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to 18"/>
          <p:cNvCxnSpPr>
            <a:stCxn id="5" idx="3"/>
            <a:endCxn id="4" idx="1"/>
          </p:cNvCxnSpPr>
          <p:nvPr/>
        </p:nvCxnSpPr>
        <p:spPr>
          <a:xfrm>
            <a:off x="5292080" y="1556792"/>
            <a:ext cx="1224136" cy="4263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to 20"/>
          <p:cNvCxnSpPr>
            <a:stCxn id="7" idx="3"/>
            <a:endCxn id="4" idx="1"/>
          </p:cNvCxnSpPr>
          <p:nvPr/>
        </p:nvCxnSpPr>
        <p:spPr>
          <a:xfrm flipV="1">
            <a:off x="5321048" y="1983128"/>
            <a:ext cx="1195168" cy="10138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to 22"/>
          <p:cNvCxnSpPr>
            <a:stCxn id="6" idx="3"/>
            <a:endCxn id="4" idx="1"/>
          </p:cNvCxnSpPr>
          <p:nvPr/>
        </p:nvCxnSpPr>
        <p:spPr>
          <a:xfrm flipV="1">
            <a:off x="5364480" y="1983128"/>
            <a:ext cx="1151736" cy="25259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to 24"/>
          <p:cNvCxnSpPr>
            <a:endCxn id="4" idx="1"/>
          </p:cNvCxnSpPr>
          <p:nvPr/>
        </p:nvCxnSpPr>
        <p:spPr>
          <a:xfrm flipV="1">
            <a:off x="5461248" y="1983128"/>
            <a:ext cx="1054968" cy="38941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reto 26"/>
          <p:cNvCxnSpPr>
            <a:stCxn id="4" idx="2"/>
            <a:endCxn id="9" idx="0"/>
          </p:cNvCxnSpPr>
          <p:nvPr/>
        </p:nvCxnSpPr>
        <p:spPr>
          <a:xfrm flipH="1">
            <a:off x="7374992" y="2487184"/>
            <a:ext cx="5320" cy="14458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2368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3"/>
          <p:cNvSpPr>
            <a:spLocks noGrp="1"/>
          </p:cNvSpPr>
          <p:nvPr>
            <p:ph type="subTitle" idx="1"/>
          </p:nvPr>
        </p:nvSpPr>
        <p:spPr>
          <a:xfrm>
            <a:off x="3131840" y="2780717"/>
            <a:ext cx="2735535" cy="1872630"/>
          </a:xfrm>
          <a:prstGeom prst="flowChartProcess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ITALO CALVINO</a:t>
            </a:r>
          </a:p>
          <a:p>
            <a:r>
              <a:rPr lang="pt-B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QUEM FOI?</a:t>
            </a:r>
          </a:p>
          <a:p>
            <a:r>
              <a:rPr lang="pt-BR" dirty="0" smtClean="0"/>
              <a:t>____________</a:t>
            </a:r>
            <a:endParaRPr lang="pt-BR" dirty="0"/>
          </a:p>
        </p:txBody>
      </p:sp>
      <p:sp>
        <p:nvSpPr>
          <p:cNvPr id="5" name="Fluxograma: Processo 4"/>
          <p:cNvSpPr/>
          <p:nvPr/>
        </p:nvSpPr>
        <p:spPr>
          <a:xfrm>
            <a:off x="323528" y="277760"/>
            <a:ext cx="2016224" cy="1512168"/>
          </a:xfrm>
          <a:prstGeom prst="flowChart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OBRAS?</a:t>
            </a:r>
          </a:p>
          <a:p>
            <a:pPr algn="ctr"/>
            <a:r>
              <a:rPr lang="pt-BR" dirty="0" smtClean="0"/>
              <a:t>_____________</a:t>
            </a:r>
            <a:endParaRPr lang="pt-BR" dirty="0"/>
          </a:p>
        </p:txBody>
      </p:sp>
      <p:sp>
        <p:nvSpPr>
          <p:cNvPr id="6" name="Fluxograma: Processo 5"/>
          <p:cNvSpPr/>
          <p:nvPr/>
        </p:nvSpPr>
        <p:spPr>
          <a:xfrm>
            <a:off x="3698768" y="332656"/>
            <a:ext cx="2160240" cy="1457272"/>
          </a:xfrm>
          <a:prstGeom prst="flowChartProcess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EM ESTUDO?</a:t>
            </a:r>
          </a:p>
          <a:p>
            <a:pPr algn="ctr"/>
            <a:r>
              <a:rPr lang="pt-BR" dirty="0" smtClean="0"/>
              <a:t>_______________</a:t>
            </a:r>
          </a:p>
        </p:txBody>
      </p:sp>
      <p:sp>
        <p:nvSpPr>
          <p:cNvPr id="7" name="Fluxograma: Processo 6"/>
          <p:cNvSpPr/>
          <p:nvPr/>
        </p:nvSpPr>
        <p:spPr>
          <a:xfrm>
            <a:off x="6757344" y="836712"/>
            <a:ext cx="2016224" cy="1501848"/>
          </a:xfrm>
          <a:prstGeom prst="flowChartProces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OBJETIVO DA OBRA É?</a:t>
            </a:r>
          </a:p>
          <a:p>
            <a:pPr algn="ctr"/>
            <a:r>
              <a:rPr lang="pt-BR" dirty="0" smtClean="0"/>
              <a:t>____________</a:t>
            </a:r>
            <a:endParaRPr lang="pt-BR" dirty="0"/>
          </a:p>
        </p:txBody>
      </p:sp>
      <p:sp>
        <p:nvSpPr>
          <p:cNvPr id="8" name="Fluxograma: Processo 7"/>
          <p:cNvSpPr/>
          <p:nvPr/>
        </p:nvSpPr>
        <p:spPr>
          <a:xfrm>
            <a:off x="6854456" y="4571960"/>
            <a:ext cx="1944216" cy="1584176"/>
          </a:xfrm>
          <a:prstGeom prst="flowChart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PERSONAGENS?</a:t>
            </a:r>
          </a:p>
          <a:p>
            <a:pPr algn="ctr"/>
            <a:r>
              <a:rPr lang="pt-BR" dirty="0" smtClean="0"/>
              <a:t>____________</a:t>
            </a:r>
          </a:p>
        </p:txBody>
      </p:sp>
      <p:sp>
        <p:nvSpPr>
          <p:cNvPr id="9" name="Fluxograma: Processo 8"/>
          <p:cNvSpPr/>
          <p:nvPr/>
        </p:nvSpPr>
        <p:spPr>
          <a:xfrm>
            <a:off x="359532" y="2492896"/>
            <a:ext cx="1944216" cy="1368152"/>
          </a:xfrm>
          <a:prstGeom prst="flowChartProcess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ENREDO?</a:t>
            </a:r>
          </a:p>
          <a:p>
            <a:pPr algn="ctr"/>
            <a:r>
              <a:rPr lang="pt-BR" dirty="0" smtClean="0"/>
              <a:t>___________</a:t>
            </a:r>
            <a:endParaRPr lang="pt-BR" dirty="0"/>
          </a:p>
        </p:txBody>
      </p:sp>
      <p:sp>
        <p:nvSpPr>
          <p:cNvPr id="10" name="Fluxograma: Processo 9"/>
          <p:cNvSpPr/>
          <p:nvPr/>
        </p:nvSpPr>
        <p:spPr>
          <a:xfrm>
            <a:off x="344708" y="4968584"/>
            <a:ext cx="2023072" cy="1224136"/>
          </a:xfrm>
          <a:prstGeom prst="flowChartProcess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CRÍTICA ? QUAIS?</a:t>
            </a:r>
          </a:p>
          <a:p>
            <a:pPr algn="ctr"/>
            <a:r>
              <a:rPr lang="pt-BR" dirty="0" smtClean="0"/>
              <a:t>_____________</a:t>
            </a:r>
            <a:endParaRPr lang="pt-BR" dirty="0"/>
          </a:p>
        </p:txBody>
      </p:sp>
      <p:sp>
        <p:nvSpPr>
          <p:cNvPr id="11" name="Fluxograma: Processo 10"/>
          <p:cNvSpPr/>
          <p:nvPr/>
        </p:nvSpPr>
        <p:spPr>
          <a:xfrm>
            <a:off x="4067944" y="5229200"/>
            <a:ext cx="1728192" cy="1008112"/>
          </a:xfrm>
          <a:prstGeom prst="flowChartProces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DESFECHO?</a:t>
            </a:r>
          </a:p>
          <a:p>
            <a:pPr algn="ctr"/>
            <a:r>
              <a:rPr lang="pt-BR" dirty="0" smtClean="0"/>
              <a:t>____________</a:t>
            </a:r>
            <a:endParaRPr lang="pt-BR" dirty="0"/>
          </a:p>
        </p:txBody>
      </p:sp>
      <p:cxnSp>
        <p:nvCxnSpPr>
          <p:cNvPr id="13" name="Conector angulado 12"/>
          <p:cNvCxnSpPr/>
          <p:nvPr/>
        </p:nvCxnSpPr>
        <p:spPr>
          <a:xfrm rot="16200000" flipH="1">
            <a:off x="2173746" y="1606810"/>
            <a:ext cx="1296144" cy="908076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to 15"/>
          <p:cNvCxnSpPr/>
          <p:nvPr/>
        </p:nvCxnSpPr>
        <p:spPr>
          <a:xfrm flipV="1">
            <a:off x="2339752" y="3501008"/>
            <a:ext cx="792088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angulado 17"/>
          <p:cNvCxnSpPr/>
          <p:nvPr/>
        </p:nvCxnSpPr>
        <p:spPr>
          <a:xfrm rot="5400000">
            <a:off x="2236034" y="4684846"/>
            <a:ext cx="1071532" cy="720080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to 19"/>
          <p:cNvCxnSpPr/>
          <p:nvPr/>
        </p:nvCxnSpPr>
        <p:spPr>
          <a:xfrm>
            <a:off x="4778888" y="4725144"/>
            <a:ext cx="0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angulado 21"/>
          <p:cNvCxnSpPr>
            <a:stCxn id="4" idx="3"/>
          </p:cNvCxnSpPr>
          <p:nvPr/>
        </p:nvCxnSpPr>
        <p:spPr>
          <a:xfrm>
            <a:off x="5867375" y="3717032"/>
            <a:ext cx="1368921" cy="936104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de seta reta 23"/>
          <p:cNvCxnSpPr/>
          <p:nvPr/>
        </p:nvCxnSpPr>
        <p:spPr>
          <a:xfrm flipH="1">
            <a:off x="5652120" y="1916832"/>
            <a:ext cx="1105224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de seta reta 25"/>
          <p:cNvCxnSpPr/>
          <p:nvPr/>
        </p:nvCxnSpPr>
        <p:spPr>
          <a:xfrm>
            <a:off x="4778888" y="1789928"/>
            <a:ext cx="0" cy="99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8204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92</Words>
  <Application>Microsoft Office PowerPoint</Application>
  <PresentationFormat>Apresentação na tela (4:3)</PresentationFormat>
  <Paragraphs>52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7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Adriana Sussa Campos</dc:creator>
  <cp:lastModifiedBy>Adriana Sussa Campos</cp:lastModifiedBy>
  <cp:revision>5</cp:revision>
  <dcterms:created xsi:type="dcterms:W3CDTF">2020-03-18T10:31:25Z</dcterms:created>
  <dcterms:modified xsi:type="dcterms:W3CDTF">2020-03-18T11:12:32Z</dcterms:modified>
</cp:coreProperties>
</file>