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10B65-56FC-4D0B-A87E-64C3E352DAA9}" type="datetimeFigureOut">
              <a:rPr lang="pt-BR" smtClean="0"/>
              <a:t>18/03/2020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27DD-D79A-476B-A0EF-43C96D7FAA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10834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10B65-56FC-4D0B-A87E-64C3E352DAA9}" type="datetimeFigureOut">
              <a:rPr lang="pt-BR" smtClean="0"/>
              <a:t>18/03/2020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27DD-D79A-476B-A0EF-43C96D7FAA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20528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10B65-56FC-4D0B-A87E-64C3E352DAA9}" type="datetimeFigureOut">
              <a:rPr lang="pt-BR" smtClean="0"/>
              <a:t>18/03/2020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27DD-D79A-476B-A0EF-43C96D7FAA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53122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10B65-56FC-4D0B-A87E-64C3E352DAA9}" type="datetimeFigureOut">
              <a:rPr lang="pt-BR" smtClean="0"/>
              <a:t>18/03/2020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27DD-D79A-476B-A0EF-43C96D7FAA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34089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10B65-56FC-4D0B-A87E-64C3E352DAA9}" type="datetimeFigureOut">
              <a:rPr lang="pt-BR" smtClean="0"/>
              <a:t>18/03/2020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27DD-D79A-476B-A0EF-43C96D7FAA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2151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10B65-56FC-4D0B-A87E-64C3E352DAA9}" type="datetimeFigureOut">
              <a:rPr lang="pt-BR" smtClean="0"/>
              <a:t>18/03/2020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27DD-D79A-476B-A0EF-43C96D7FAA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58989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10B65-56FC-4D0B-A87E-64C3E352DAA9}" type="datetimeFigureOut">
              <a:rPr lang="pt-BR" smtClean="0"/>
              <a:t>18/03/2020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27DD-D79A-476B-A0EF-43C96D7FAA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1867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10B65-56FC-4D0B-A87E-64C3E352DAA9}" type="datetimeFigureOut">
              <a:rPr lang="pt-BR" smtClean="0"/>
              <a:t>18/03/2020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27DD-D79A-476B-A0EF-43C96D7FAA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3064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10B65-56FC-4D0B-A87E-64C3E352DAA9}" type="datetimeFigureOut">
              <a:rPr lang="pt-BR" smtClean="0"/>
              <a:t>18/03/2020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27DD-D79A-476B-A0EF-43C96D7FAA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332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10B65-56FC-4D0B-A87E-64C3E352DAA9}" type="datetimeFigureOut">
              <a:rPr lang="pt-BR" smtClean="0"/>
              <a:t>18/03/2020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27DD-D79A-476B-A0EF-43C96D7FAA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29201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10B65-56FC-4D0B-A87E-64C3E352DAA9}" type="datetimeFigureOut">
              <a:rPr lang="pt-BR" smtClean="0"/>
              <a:t>18/03/2020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27DD-D79A-476B-A0EF-43C96D7FAA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9543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A10B65-56FC-4D0B-A87E-64C3E352DAA9}" type="datetimeFigureOut">
              <a:rPr lang="pt-BR" smtClean="0"/>
              <a:t>18/03/2020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A27DD-D79A-476B-A0EF-43C96D7FAA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3344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67544" y="332656"/>
            <a:ext cx="8352928" cy="6048672"/>
          </a:xfrm>
        </p:spPr>
        <p:txBody>
          <a:bodyPr/>
          <a:lstStyle/>
          <a:p>
            <a:r>
              <a:rPr lang="pt-BR" dirty="0" smtClean="0">
                <a:solidFill>
                  <a:schemeClr val="tx1"/>
                </a:solidFill>
                <a:latin typeface="Bahnschrift SemiBold" pitchFamily="34" charset="0"/>
              </a:rPr>
              <a:t>MAPA MENTAL</a:t>
            </a:r>
          </a:p>
          <a:p>
            <a:r>
              <a:rPr lang="pt-BR" dirty="0" smtClean="0">
                <a:solidFill>
                  <a:schemeClr val="tx1"/>
                </a:solidFill>
                <a:latin typeface="Bahnschrift SemiBold" pitchFamily="34" charset="0"/>
              </a:rPr>
              <a:t>2º SÉRIE</a:t>
            </a:r>
          </a:p>
          <a:p>
            <a:r>
              <a:rPr lang="pt-BR" dirty="0" smtClean="0">
                <a:solidFill>
                  <a:schemeClr val="tx1"/>
                </a:solidFill>
                <a:latin typeface="Bahnschrift SemiBold" pitchFamily="34" charset="0"/>
              </a:rPr>
              <a:t>OBRAS LIETRÁRIAS</a:t>
            </a:r>
          </a:p>
          <a:p>
            <a:endParaRPr lang="pt-BR" dirty="0"/>
          </a:p>
        </p:txBody>
      </p:sp>
      <p:pic>
        <p:nvPicPr>
          <p:cNvPr id="4" name="Imagem 3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852936"/>
            <a:ext cx="7344816" cy="2808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3250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67544" y="332656"/>
            <a:ext cx="8352928" cy="6048672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2" name="Retângulo 1"/>
          <p:cNvSpPr/>
          <p:nvPr/>
        </p:nvSpPr>
        <p:spPr>
          <a:xfrm>
            <a:off x="627608" y="764704"/>
            <a:ext cx="2232248" cy="100811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REALISMO</a:t>
            </a:r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663000" y="4293096"/>
            <a:ext cx="2232248" cy="100811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NATURALISMO</a:t>
            </a:r>
            <a:endParaRPr lang="pt-BR" dirty="0"/>
          </a:p>
        </p:txBody>
      </p:sp>
      <p:sp>
        <p:nvSpPr>
          <p:cNvPr id="10" name="Seta para cima 9"/>
          <p:cNvSpPr/>
          <p:nvPr/>
        </p:nvSpPr>
        <p:spPr>
          <a:xfrm>
            <a:off x="1043608" y="1988840"/>
            <a:ext cx="504056" cy="201622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Seta para baixo 10"/>
          <p:cNvSpPr/>
          <p:nvPr/>
        </p:nvSpPr>
        <p:spPr>
          <a:xfrm>
            <a:off x="2195736" y="2132856"/>
            <a:ext cx="432048" cy="18722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Retângulo de cantos arredondados 12"/>
          <p:cNvSpPr/>
          <p:nvPr/>
        </p:nvSpPr>
        <p:spPr>
          <a:xfrm>
            <a:off x="3923928" y="368660"/>
            <a:ext cx="2520280" cy="1980220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CARACTERÍSTICAS</a:t>
            </a:r>
          </a:p>
          <a:p>
            <a:pPr algn="ctr"/>
            <a:r>
              <a:rPr lang="pt-BR" dirty="0" smtClean="0"/>
              <a:t>*_________________</a:t>
            </a:r>
          </a:p>
          <a:p>
            <a:pPr algn="ctr"/>
            <a:r>
              <a:rPr lang="pt-BR" dirty="0" smtClean="0"/>
              <a:t>*_________________</a:t>
            </a:r>
          </a:p>
          <a:p>
            <a:pPr algn="ctr"/>
            <a:r>
              <a:rPr lang="pt-BR" dirty="0" smtClean="0"/>
              <a:t>*_________________</a:t>
            </a:r>
          </a:p>
          <a:p>
            <a:pPr algn="ctr"/>
            <a:r>
              <a:rPr lang="pt-BR" dirty="0" smtClean="0"/>
              <a:t>*_________________</a:t>
            </a:r>
            <a:endParaRPr lang="pt-BR" dirty="0"/>
          </a:p>
        </p:txBody>
      </p:sp>
      <p:sp>
        <p:nvSpPr>
          <p:cNvPr id="14" name="Retângulo de cantos arredondados 13"/>
          <p:cNvSpPr/>
          <p:nvPr/>
        </p:nvSpPr>
        <p:spPr>
          <a:xfrm>
            <a:off x="3923928" y="3429000"/>
            <a:ext cx="2736304" cy="237626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CARACTERÍSTICAS</a:t>
            </a:r>
          </a:p>
          <a:p>
            <a:pPr algn="ctr"/>
            <a:r>
              <a:rPr lang="pt-BR" dirty="0" smtClean="0"/>
              <a:t>*_________________</a:t>
            </a:r>
          </a:p>
          <a:p>
            <a:pPr algn="ctr"/>
            <a:r>
              <a:rPr lang="pt-BR" dirty="0" smtClean="0"/>
              <a:t>*_________________</a:t>
            </a:r>
          </a:p>
          <a:p>
            <a:pPr algn="ctr"/>
            <a:r>
              <a:rPr lang="pt-BR" dirty="0" smtClean="0"/>
              <a:t>*_________________</a:t>
            </a:r>
          </a:p>
          <a:p>
            <a:pPr algn="ctr"/>
            <a:r>
              <a:rPr lang="pt-BR" dirty="0" smtClean="0"/>
              <a:t>* ________________</a:t>
            </a:r>
            <a:endParaRPr lang="pt-BR" dirty="0"/>
          </a:p>
        </p:txBody>
      </p:sp>
      <p:cxnSp>
        <p:nvCxnSpPr>
          <p:cNvPr id="16" name="Conector em curva 15"/>
          <p:cNvCxnSpPr/>
          <p:nvPr/>
        </p:nvCxnSpPr>
        <p:spPr>
          <a:xfrm flipV="1">
            <a:off x="2895248" y="4473116"/>
            <a:ext cx="884664" cy="684076"/>
          </a:xfrm>
          <a:prstGeom prst="curvedConnector3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9" name="Conector em curva 18"/>
          <p:cNvCxnSpPr/>
          <p:nvPr/>
        </p:nvCxnSpPr>
        <p:spPr>
          <a:xfrm flipV="1">
            <a:off x="2895248" y="980728"/>
            <a:ext cx="884664" cy="504056"/>
          </a:xfrm>
          <a:prstGeom prst="curvedConnector3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2" name="Retângulo 21"/>
          <p:cNvSpPr/>
          <p:nvPr/>
        </p:nvSpPr>
        <p:spPr>
          <a:xfrm>
            <a:off x="6948264" y="368660"/>
            <a:ext cx="1872208" cy="59406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FATOS HISTÓRICOS</a:t>
            </a:r>
          </a:p>
          <a:p>
            <a:pPr algn="ctr"/>
            <a:endParaRPr lang="pt-BR" dirty="0"/>
          </a:p>
          <a:p>
            <a:pPr algn="ctr"/>
            <a:endParaRPr lang="pt-BR" dirty="0" smtClean="0"/>
          </a:p>
          <a:p>
            <a:pPr algn="ctr"/>
            <a:endParaRPr lang="pt-BR" dirty="0"/>
          </a:p>
          <a:p>
            <a:pPr algn="ctr"/>
            <a:endParaRPr lang="pt-BR" dirty="0" smtClean="0"/>
          </a:p>
          <a:p>
            <a:pPr algn="ctr"/>
            <a:endParaRPr lang="pt-BR" dirty="0"/>
          </a:p>
          <a:p>
            <a:pPr algn="ctr"/>
            <a:endParaRPr lang="pt-BR" dirty="0" smtClean="0"/>
          </a:p>
          <a:p>
            <a:pPr algn="ctr"/>
            <a:endParaRPr lang="pt-BR" dirty="0"/>
          </a:p>
          <a:p>
            <a:pPr algn="ctr"/>
            <a:endParaRPr lang="pt-BR" dirty="0" smtClean="0"/>
          </a:p>
          <a:p>
            <a:pPr algn="ctr"/>
            <a:endParaRPr lang="pt-BR" dirty="0"/>
          </a:p>
          <a:p>
            <a:pPr algn="ctr"/>
            <a:endParaRPr lang="pt-BR" dirty="0" smtClean="0"/>
          </a:p>
          <a:p>
            <a:pPr algn="ctr"/>
            <a:endParaRPr lang="pt-BR" dirty="0"/>
          </a:p>
          <a:p>
            <a:pPr algn="ctr"/>
            <a:endParaRPr lang="pt-BR" dirty="0" smtClean="0"/>
          </a:p>
          <a:p>
            <a:pPr algn="ctr"/>
            <a:endParaRPr lang="pt-BR" dirty="0"/>
          </a:p>
          <a:p>
            <a:pPr algn="ctr"/>
            <a:endParaRPr lang="pt-BR" dirty="0" smtClean="0"/>
          </a:p>
          <a:p>
            <a:pPr algn="ctr"/>
            <a:endParaRPr lang="pt-BR" dirty="0"/>
          </a:p>
          <a:p>
            <a:pPr algn="ctr"/>
            <a:endParaRPr lang="pt-BR" dirty="0" smtClean="0"/>
          </a:p>
          <a:p>
            <a:pPr algn="ctr"/>
            <a:endParaRPr lang="pt-BR" dirty="0"/>
          </a:p>
          <a:p>
            <a:pPr algn="ctr"/>
            <a:endParaRPr lang="pt-BR" dirty="0"/>
          </a:p>
        </p:txBody>
      </p:sp>
      <p:cxnSp>
        <p:nvCxnSpPr>
          <p:cNvPr id="24" name="Conector de seta reta 23"/>
          <p:cNvCxnSpPr/>
          <p:nvPr/>
        </p:nvCxnSpPr>
        <p:spPr>
          <a:xfrm flipV="1">
            <a:off x="6444208" y="1700808"/>
            <a:ext cx="504056" cy="720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6" name="Conector de seta reta 25"/>
          <p:cNvCxnSpPr/>
          <p:nvPr/>
        </p:nvCxnSpPr>
        <p:spPr>
          <a:xfrm>
            <a:off x="6660232" y="4473116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3935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ipse 1"/>
          <p:cNvSpPr/>
          <p:nvPr/>
        </p:nvSpPr>
        <p:spPr>
          <a:xfrm>
            <a:off x="539552" y="332656"/>
            <a:ext cx="2808312" cy="1800200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REPRESENTANTE DO REALISMO NO BRASIL.</a:t>
            </a:r>
            <a:endParaRPr lang="pt-BR" dirty="0"/>
          </a:p>
        </p:txBody>
      </p:sp>
      <p:sp>
        <p:nvSpPr>
          <p:cNvPr id="4" name="Subtítulo 3"/>
          <p:cNvSpPr>
            <a:spLocks noGrp="1"/>
          </p:cNvSpPr>
          <p:nvPr>
            <p:ph type="subTitle" idx="1"/>
          </p:nvPr>
        </p:nvSpPr>
        <p:spPr>
          <a:xfrm>
            <a:off x="5796136" y="332656"/>
            <a:ext cx="2879998" cy="1584176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800" dirty="0" smtClean="0">
                <a:solidFill>
                  <a:schemeClr val="tx1"/>
                </a:solidFill>
              </a:rPr>
              <a:t>REPRESENTANTE DO NATURALISMO NO BRASIL.</a:t>
            </a:r>
            <a:endParaRPr lang="pt-BR" sz="1800" dirty="0">
              <a:solidFill>
                <a:schemeClr val="tx1"/>
              </a:solidFill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395536" y="5085184"/>
            <a:ext cx="2808312" cy="122413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__________________</a:t>
            </a:r>
            <a:endParaRPr lang="pt-BR" dirty="0"/>
          </a:p>
        </p:txBody>
      </p:sp>
      <p:sp>
        <p:nvSpPr>
          <p:cNvPr id="6" name="Retângulo 5"/>
          <p:cNvSpPr/>
          <p:nvPr/>
        </p:nvSpPr>
        <p:spPr>
          <a:xfrm>
            <a:off x="5796136" y="2137440"/>
            <a:ext cx="2808312" cy="122413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__________________</a:t>
            </a:r>
            <a:endParaRPr lang="pt-BR" dirty="0"/>
          </a:p>
        </p:txBody>
      </p:sp>
      <p:sp>
        <p:nvSpPr>
          <p:cNvPr id="7" name="Retângulo 6"/>
          <p:cNvSpPr/>
          <p:nvPr/>
        </p:nvSpPr>
        <p:spPr>
          <a:xfrm>
            <a:off x="539552" y="2348880"/>
            <a:ext cx="2808312" cy="122413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__________________</a:t>
            </a:r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6084168" y="5041728"/>
            <a:ext cx="2808312" cy="122413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__________________</a:t>
            </a:r>
            <a:endParaRPr lang="pt-BR" dirty="0"/>
          </a:p>
        </p:txBody>
      </p:sp>
      <p:sp>
        <p:nvSpPr>
          <p:cNvPr id="9" name="Elipse 8"/>
          <p:cNvSpPr/>
          <p:nvPr/>
        </p:nvSpPr>
        <p:spPr>
          <a:xfrm>
            <a:off x="683568" y="3861048"/>
            <a:ext cx="2376264" cy="93610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OBRA EM ESTUDO</a:t>
            </a:r>
            <a:endParaRPr lang="pt-BR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10" name="Elipse 9"/>
          <p:cNvSpPr/>
          <p:nvPr/>
        </p:nvSpPr>
        <p:spPr>
          <a:xfrm>
            <a:off x="6056760" y="3717032"/>
            <a:ext cx="2376264" cy="93610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OBRA EM ESTUDO</a:t>
            </a:r>
            <a:endParaRPr lang="pt-BR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cxnSp>
        <p:nvCxnSpPr>
          <p:cNvPr id="12" name="Conector de seta reta 11"/>
          <p:cNvCxnSpPr>
            <a:stCxn id="2" idx="3"/>
          </p:cNvCxnSpPr>
          <p:nvPr/>
        </p:nvCxnSpPr>
        <p:spPr>
          <a:xfrm>
            <a:off x="950820" y="1869223"/>
            <a:ext cx="20780" cy="47965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Conector de seta reta 13"/>
          <p:cNvCxnSpPr/>
          <p:nvPr/>
        </p:nvCxnSpPr>
        <p:spPr>
          <a:xfrm>
            <a:off x="827584" y="3645024"/>
            <a:ext cx="0" cy="43204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Conector de seta reta 15"/>
          <p:cNvCxnSpPr/>
          <p:nvPr/>
        </p:nvCxnSpPr>
        <p:spPr>
          <a:xfrm>
            <a:off x="755576" y="4653136"/>
            <a:ext cx="0" cy="43204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Conector de seta reta 17"/>
          <p:cNvCxnSpPr>
            <a:stCxn id="4" idx="3"/>
          </p:cNvCxnSpPr>
          <p:nvPr/>
        </p:nvCxnSpPr>
        <p:spPr>
          <a:xfrm>
            <a:off x="6217902" y="1684835"/>
            <a:ext cx="10282" cy="44802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Conector de seta reta 19"/>
          <p:cNvCxnSpPr/>
          <p:nvPr/>
        </p:nvCxnSpPr>
        <p:spPr>
          <a:xfrm>
            <a:off x="6217902" y="3429000"/>
            <a:ext cx="0" cy="57606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Conector de seta reta 21"/>
          <p:cNvCxnSpPr>
            <a:stCxn id="10" idx="3"/>
          </p:cNvCxnSpPr>
          <p:nvPr/>
        </p:nvCxnSpPr>
        <p:spPr>
          <a:xfrm>
            <a:off x="6404756" y="4516047"/>
            <a:ext cx="39452" cy="52568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3" name="Igual 22"/>
          <p:cNvSpPr/>
          <p:nvPr/>
        </p:nvSpPr>
        <p:spPr>
          <a:xfrm>
            <a:off x="4153672" y="1923717"/>
            <a:ext cx="914400" cy="914400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24" name="CaixaDeTexto 23"/>
          <p:cNvSpPr txBox="1"/>
          <p:nvPr/>
        </p:nvSpPr>
        <p:spPr>
          <a:xfrm>
            <a:off x="3890792" y="3347700"/>
            <a:ext cx="14401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7200" dirty="0" smtClean="0"/>
              <a:t>OU</a:t>
            </a:r>
            <a:endParaRPr lang="pt-BR" sz="7200" dirty="0"/>
          </a:p>
        </p:txBody>
      </p:sp>
      <p:sp>
        <p:nvSpPr>
          <p:cNvPr id="25" name="Diferente de 24"/>
          <p:cNvSpPr/>
          <p:nvPr/>
        </p:nvSpPr>
        <p:spPr>
          <a:xfrm>
            <a:off x="4003952" y="5085184"/>
            <a:ext cx="1354432" cy="612068"/>
          </a:xfrm>
          <a:prstGeom prst="mathNotEqual">
            <a:avLst>
              <a:gd name="adj1" fmla="val 23520"/>
              <a:gd name="adj2" fmla="val 6358308"/>
              <a:gd name="adj3" fmla="val 1176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392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67544" y="332656"/>
            <a:ext cx="8352928" cy="6048672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/>
          <a:p>
            <a:endParaRPr lang="pt-BR" dirty="0"/>
          </a:p>
        </p:txBody>
      </p:sp>
      <p:sp>
        <p:nvSpPr>
          <p:cNvPr id="2" name="Retângulo de cantos arredondados 1"/>
          <p:cNvSpPr/>
          <p:nvPr/>
        </p:nvSpPr>
        <p:spPr>
          <a:xfrm>
            <a:off x="2987824" y="404664"/>
            <a:ext cx="2592288" cy="108012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O CORTIÇO</a:t>
            </a:r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3059832" y="1988840"/>
            <a:ext cx="2520280" cy="165618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ESCRITOR</a:t>
            </a:r>
          </a:p>
          <a:p>
            <a:pPr algn="ctr"/>
            <a:r>
              <a:rPr lang="pt-BR" dirty="0" smtClean="0"/>
              <a:t>________________</a:t>
            </a:r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3203848" y="4077072"/>
            <a:ext cx="2448272" cy="158417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LINGUAGEM?</a:t>
            </a:r>
          </a:p>
          <a:p>
            <a:pPr algn="ctr"/>
            <a:r>
              <a:rPr lang="pt-BR" dirty="0" smtClean="0"/>
              <a:t>______________</a:t>
            </a:r>
            <a:endParaRPr lang="pt-BR" dirty="0"/>
          </a:p>
        </p:txBody>
      </p:sp>
      <p:sp>
        <p:nvSpPr>
          <p:cNvPr id="6" name="Elipse 5"/>
          <p:cNvSpPr/>
          <p:nvPr/>
        </p:nvSpPr>
        <p:spPr>
          <a:xfrm>
            <a:off x="6084168" y="548680"/>
            <a:ext cx="2592288" cy="1656184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CRÍTICA SOCIAL? QUAL?</a:t>
            </a:r>
          </a:p>
          <a:p>
            <a:pPr algn="ctr"/>
            <a:r>
              <a:rPr lang="pt-BR" dirty="0" smtClean="0"/>
              <a:t>______________</a:t>
            </a:r>
          </a:p>
          <a:p>
            <a:pPr algn="ctr"/>
            <a:endParaRPr lang="pt-BR" dirty="0"/>
          </a:p>
        </p:txBody>
      </p:sp>
      <p:sp>
        <p:nvSpPr>
          <p:cNvPr id="7" name="Elipse 6"/>
          <p:cNvSpPr/>
          <p:nvPr/>
        </p:nvSpPr>
        <p:spPr>
          <a:xfrm>
            <a:off x="6156176" y="2708920"/>
            <a:ext cx="2592288" cy="1584176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DETERMINISMO SOCIAL E BIOLÓGICO</a:t>
            </a:r>
            <a:endParaRPr lang="pt-BR" dirty="0"/>
          </a:p>
        </p:txBody>
      </p:sp>
      <p:sp>
        <p:nvSpPr>
          <p:cNvPr id="8" name="Elipse 7"/>
          <p:cNvSpPr/>
          <p:nvPr/>
        </p:nvSpPr>
        <p:spPr>
          <a:xfrm>
            <a:off x="6156176" y="4869160"/>
            <a:ext cx="2520280" cy="1368152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ZOORMIFICAÇÃO</a:t>
            </a:r>
            <a:endParaRPr lang="pt-BR" dirty="0"/>
          </a:p>
        </p:txBody>
      </p:sp>
      <p:sp>
        <p:nvSpPr>
          <p:cNvPr id="9" name="Retângulo 8"/>
          <p:cNvSpPr/>
          <p:nvPr/>
        </p:nvSpPr>
        <p:spPr>
          <a:xfrm>
            <a:off x="539552" y="404664"/>
            <a:ext cx="2232248" cy="590465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RESENHA</a:t>
            </a:r>
          </a:p>
          <a:p>
            <a:pPr algn="ctr"/>
            <a:endParaRPr lang="pt-BR" dirty="0"/>
          </a:p>
          <a:p>
            <a:pPr algn="ctr"/>
            <a:endParaRPr lang="pt-BR" dirty="0" smtClean="0"/>
          </a:p>
          <a:p>
            <a:pPr algn="ctr"/>
            <a:endParaRPr lang="pt-BR" dirty="0"/>
          </a:p>
          <a:p>
            <a:pPr algn="ctr"/>
            <a:endParaRPr lang="pt-BR" dirty="0" smtClean="0"/>
          </a:p>
          <a:p>
            <a:pPr algn="ctr"/>
            <a:endParaRPr lang="pt-BR" dirty="0"/>
          </a:p>
          <a:p>
            <a:pPr algn="ctr"/>
            <a:endParaRPr lang="pt-BR" dirty="0" smtClean="0"/>
          </a:p>
          <a:p>
            <a:pPr algn="ctr"/>
            <a:endParaRPr lang="pt-BR" dirty="0"/>
          </a:p>
          <a:p>
            <a:pPr algn="ctr"/>
            <a:endParaRPr lang="pt-BR" dirty="0" smtClean="0"/>
          </a:p>
          <a:p>
            <a:pPr algn="ctr"/>
            <a:endParaRPr lang="pt-BR" dirty="0"/>
          </a:p>
          <a:p>
            <a:pPr algn="ctr"/>
            <a:endParaRPr lang="pt-BR" dirty="0" smtClean="0"/>
          </a:p>
          <a:p>
            <a:pPr algn="ctr"/>
            <a:endParaRPr lang="pt-BR" dirty="0"/>
          </a:p>
          <a:p>
            <a:pPr algn="ctr"/>
            <a:endParaRPr lang="pt-BR" dirty="0" smtClean="0"/>
          </a:p>
          <a:p>
            <a:pPr algn="ctr"/>
            <a:endParaRPr lang="pt-BR" dirty="0"/>
          </a:p>
          <a:p>
            <a:pPr algn="ctr"/>
            <a:endParaRPr lang="pt-BR" dirty="0" smtClean="0"/>
          </a:p>
          <a:p>
            <a:pPr algn="ctr"/>
            <a:endParaRPr lang="pt-BR" dirty="0"/>
          </a:p>
          <a:p>
            <a:pPr algn="ctr"/>
            <a:endParaRPr lang="pt-BR" dirty="0" smtClean="0"/>
          </a:p>
          <a:p>
            <a:pPr algn="ctr"/>
            <a:endParaRPr lang="pt-BR" dirty="0"/>
          </a:p>
          <a:p>
            <a:pPr algn="ctr"/>
            <a:endParaRPr lang="pt-BR" dirty="0" smtClean="0"/>
          </a:p>
          <a:p>
            <a:pPr algn="ctr"/>
            <a:endParaRPr lang="pt-BR" dirty="0"/>
          </a:p>
          <a:p>
            <a:pPr algn="ctr"/>
            <a:endParaRPr lang="pt-BR" dirty="0"/>
          </a:p>
        </p:txBody>
      </p:sp>
      <p:cxnSp>
        <p:nvCxnSpPr>
          <p:cNvPr id="11" name="Conector reto 10"/>
          <p:cNvCxnSpPr/>
          <p:nvPr/>
        </p:nvCxnSpPr>
        <p:spPr>
          <a:xfrm flipV="1">
            <a:off x="2771800" y="5085184"/>
            <a:ext cx="432048" cy="36004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Conector reto 12"/>
          <p:cNvCxnSpPr>
            <a:stCxn id="9" idx="3"/>
          </p:cNvCxnSpPr>
          <p:nvPr/>
        </p:nvCxnSpPr>
        <p:spPr>
          <a:xfrm flipV="1">
            <a:off x="2771800" y="3140968"/>
            <a:ext cx="288032" cy="21602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Conector reto 14"/>
          <p:cNvCxnSpPr/>
          <p:nvPr/>
        </p:nvCxnSpPr>
        <p:spPr>
          <a:xfrm flipV="1">
            <a:off x="2771800" y="980728"/>
            <a:ext cx="216024" cy="14401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Conector reto 16"/>
          <p:cNvCxnSpPr>
            <a:stCxn id="2" idx="3"/>
          </p:cNvCxnSpPr>
          <p:nvPr/>
        </p:nvCxnSpPr>
        <p:spPr>
          <a:xfrm>
            <a:off x="5580112" y="944724"/>
            <a:ext cx="504056" cy="39604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Conector reto 19"/>
          <p:cNvCxnSpPr/>
          <p:nvPr/>
        </p:nvCxnSpPr>
        <p:spPr>
          <a:xfrm>
            <a:off x="5580112" y="2996952"/>
            <a:ext cx="720080" cy="36004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Conector reto 21"/>
          <p:cNvCxnSpPr>
            <a:stCxn id="5" idx="3"/>
          </p:cNvCxnSpPr>
          <p:nvPr/>
        </p:nvCxnSpPr>
        <p:spPr>
          <a:xfrm>
            <a:off x="5652120" y="4869160"/>
            <a:ext cx="576064" cy="39604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Conector de seta reta 23"/>
          <p:cNvCxnSpPr/>
          <p:nvPr/>
        </p:nvCxnSpPr>
        <p:spPr>
          <a:xfrm>
            <a:off x="4283968" y="1484784"/>
            <a:ext cx="0" cy="50405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Conector de seta reta 25"/>
          <p:cNvCxnSpPr/>
          <p:nvPr/>
        </p:nvCxnSpPr>
        <p:spPr>
          <a:xfrm>
            <a:off x="4319972" y="3717032"/>
            <a:ext cx="0" cy="36004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5569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8784976" cy="6480720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2" name="Fluxograma: Processo alternativo 1"/>
          <p:cNvSpPr/>
          <p:nvPr/>
        </p:nvSpPr>
        <p:spPr>
          <a:xfrm>
            <a:off x="179512" y="2476924"/>
            <a:ext cx="2160240" cy="1152128"/>
          </a:xfrm>
          <a:prstGeom prst="flowChartAlternateProces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QUINCAS BORBA</a:t>
            </a:r>
            <a:endParaRPr lang="pt-B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2483768" y="332656"/>
            <a:ext cx="1944216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ESCRITOR?</a:t>
            </a:r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2555776" y="1735120"/>
            <a:ext cx="1872208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PERÍODO?</a:t>
            </a:r>
            <a:endParaRPr lang="pt-BR" dirty="0"/>
          </a:p>
        </p:txBody>
      </p:sp>
      <p:sp>
        <p:nvSpPr>
          <p:cNvPr id="6" name="Retângulo 5"/>
          <p:cNvSpPr/>
          <p:nvPr/>
        </p:nvSpPr>
        <p:spPr>
          <a:xfrm>
            <a:off x="2627784" y="3356992"/>
            <a:ext cx="1728192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FATOS  SOCIAIS?</a:t>
            </a:r>
            <a:endParaRPr lang="pt-BR" dirty="0"/>
          </a:p>
        </p:txBody>
      </p:sp>
      <p:sp>
        <p:nvSpPr>
          <p:cNvPr id="7" name="Retângulo 6"/>
          <p:cNvSpPr/>
          <p:nvPr/>
        </p:nvSpPr>
        <p:spPr>
          <a:xfrm>
            <a:off x="2555776" y="4893080"/>
            <a:ext cx="1872208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CRÍTICA?</a:t>
            </a:r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4860032" y="2636912"/>
            <a:ext cx="1944216" cy="159788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HUMANITISMO?</a:t>
            </a:r>
            <a:endParaRPr lang="pt-BR" dirty="0"/>
          </a:p>
        </p:txBody>
      </p:sp>
      <p:sp>
        <p:nvSpPr>
          <p:cNvPr id="10" name="Pergaminho vertical 9"/>
          <p:cNvSpPr/>
          <p:nvPr/>
        </p:nvSpPr>
        <p:spPr>
          <a:xfrm>
            <a:off x="6876256" y="188640"/>
            <a:ext cx="2160240" cy="6041776"/>
          </a:xfrm>
          <a:prstGeom prst="verticalScrol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ELEMENTOS DA NARRATIVA</a:t>
            </a:r>
          </a:p>
          <a:p>
            <a:pPr algn="ctr"/>
            <a:endParaRPr lang="pt-BR" dirty="0" smtClean="0"/>
          </a:p>
          <a:p>
            <a:pPr algn="ctr"/>
            <a:endParaRPr lang="pt-BR" dirty="0"/>
          </a:p>
          <a:p>
            <a:pPr algn="ctr"/>
            <a:r>
              <a:rPr lang="pt-BR" sz="1600" dirty="0" smtClean="0"/>
              <a:t>*ENREDO</a:t>
            </a:r>
          </a:p>
          <a:p>
            <a:pPr algn="ctr"/>
            <a:endParaRPr lang="pt-BR" sz="1600" dirty="0" smtClean="0"/>
          </a:p>
          <a:p>
            <a:pPr algn="ctr"/>
            <a:r>
              <a:rPr lang="pt-BR" sz="1600" dirty="0" smtClean="0"/>
              <a:t>*FOCO </a:t>
            </a:r>
          </a:p>
          <a:p>
            <a:pPr algn="ctr"/>
            <a:r>
              <a:rPr lang="pt-BR" sz="1600" dirty="0" smtClean="0"/>
              <a:t>NARRATIVO</a:t>
            </a:r>
          </a:p>
          <a:p>
            <a:pPr algn="ctr"/>
            <a:endParaRPr lang="pt-BR" sz="1600" dirty="0" smtClean="0"/>
          </a:p>
          <a:p>
            <a:pPr algn="ctr"/>
            <a:r>
              <a:rPr lang="pt-BR" sz="1600" dirty="0" smtClean="0"/>
              <a:t>*NARRADOR</a:t>
            </a:r>
          </a:p>
          <a:p>
            <a:pPr algn="ctr"/>
            <a:endParaRPr lang="pt-BR" sz="1600" dirty="0" smtClean="0"/>
          </a:p>
          <a:p>
            <a:pPr algn="ctr"/>
            <a:r>
              <a:rPr lang="pt-BR" sz="1600" dirty="0" smtClean="0"/>
              <a:t>*PERSONAGENS</a:t>
            </a:r>
          </a:p>
          <a:p>
            <a:pPr algn="ctr"/>
            <a:endParaRPr lang="pt-BR" sz="1600" dirty="0" smtClean="0"/>
          </a:p>
          <a:p>
            <a:pPr algn="ctr"/>
            <a:r>
              <a:rPr lang="pt-BR" sz="1600" dirty="0" smtClean="0"/>
              <a:t>*CLÍMAX</a:t>
            </a:r>
          </a:p>
          <a:p>
            <a:pPr algn="ctr"/>
            <a:endParaRPr lang="pt-BR" sz="1600" dirty="0" smtClean="0"/>
          </a:p>
          <a:p>
            <a:pPr algn="ctr"/>
            <a:r>
              <a:rPr lang="pt-BR" sz="1600" dirty="0" smtClean="0"/>
              <a:t>*ESPAÇO</a:t>
            </a:r>
          </a:p>
          <a:p>
            <a:pPr algn="ctr"/>
            <a:endParaRPr lang="pt-BR" sz="1600" dirty="0" smtClean="0"/>
          </a:p>
          <a:p>
            <a:pPr algn="ctr"/>
            <a:r>
              <a:rPr lang="pt-BR" sz="1600" dirty="0" smtClean="0"/>
              <a:t>*DESFECHO</a:t>
            </a:r>
            <a:endParaRPr lang="pt-BR" sz="1600" dirty="0"/>
          </a:p>
        </p:txBody>
      </p:sp>
      <p:cxnSp>
        <p:nvCxnSpPr>
          <p:cNvPr id="12" name="Conector de seta reta 11"/>
          <p:cNvCxnSpPr/>
          <p:nvPr/>
        </p:nvCxnSpPr>
        <p:spPr>
          <a:xfrm flipV="1">
            <a:off x="1547664" y="1124744"/>
            <a:ext cx="936104" cy="135218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Conector de seta reta 13"/>
          <p:cNvCxnSpPr>
            <a:endCxn id="5" idx="1"/>
          </p:cNvCxnSpPr>
          <p:nvPr/>
        </p:nvCxnSpPr>
        <p:spPr>
          <a:xfrm flipV="1">
            <a:off x="2267744" y="2311184"/>
            <a:ext cx="288032" cy="16574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Conector de seta reta 15"/>
          <p:cNvCxnSpPr/>
          <p:nvPr/>
        </p:nvCxnSpPr>
        <p:spPr>
          <a:xfrm>
            <a:off x="2267744" y="3629052"/>
            <a:ext cx="360040" cy="52002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Conector angulado 17"/>
          <p:cNvCxnSpPr/>
          <p:nvPr/>
        </p:nvCxnSpPr>
        <p:spPr>
          <a:xfrm rot="16200000" flipH="1">
            <a:off x="951654" y="3937030"/>
            <a:ext cx="1912100" cy="1296144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Conector de seta reta 19"/>
          <p:cNvCxnSpPr>
            <a:stCxn id="4" idx="2"/>
          </p:cNvCxnSpPr>
          <p:nvPr/>
        </p:nvCxnSpPr>
        <p:spPr>
          <a:xfrm>
            <a:off x="3455876" y="1340768"/>
            <a:ext cx="0" cy="39435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Conector de seta reta 23"/>
          <p:cNvCxnSpPr/>
          <p:nvPr/>
        </p:nvCxnSpPr>
        <p:spPr>
          <a:xfrm>
            <a:off x="3455876" y="2887248"/>
            <a:ext cx="0" cy="46974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Conector de seta reta 25"/>
          <p:cNvCxnSpPr/>
          <p:nvPr/>
        </p:nvCxnSpPr>
        <p:spPr>
          <a:xfrm>
            <a:off x="3491880" y="4585102"/>
            <a:ext cx="0" cy="30797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Conector angulado 27"/>
          <p:cNvCxnSpPr/>
          <p:nvPr/>
        </p:nvCxnSpPr>
        <p:spPr>
          <a:xfrm rot="16200000" flipH="1">
            <a:off x="4283968" y="1268760"/>
            <a:ext cx="1512168" cy="1224136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Conector reto 29"/>
          <p:cNvCxnSpPr/>
          <p:nvPr/>
        </p:nvCxnSpPr>
        <p:spPr>
          <a:xfrm>
            <a:off x="4427984" y="2636912"/>
            <a:ext cx="432048" cy="41607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Conector reto 31"/>
          <p:cNvCxnSpPr/>
          <p:nvPr/>
        </p:nvCxnSpPr>
        <p:spPr>
          <a:xfrm flipV="1">
            <a:off x="4355976" y="3629052"/>
            <a:ext cx="504056" cy="60574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Conector angulado 33"/>
          <p:cNvCxnSpPr/>
          <p:nvPr/>
        </p:nvCxnSpPr>
        <p:spPr>
          <a:xfrm rot="5400000" flipH="1" flipV="1">
            <a:off x="4218812" y="4443964"/>
            <a:ext cx="1498464" cy="1080120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Conector de seta reta 35"/>
          <p:cNvCxnSpPr/>
          <p:nvPr/>
        </p:nvCxnSpPr>
        <p:spPr>
          <a:xfrm>
            <a:off x="6804248" y="3435852"/>
            <a:ext cx="36004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2841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67544" y="332656"/>
            <a:ext cx="8352928" cy="6048672"/>
          </a:xfrm>
        </p:spPr>
        <p:txBody>
          <a:bodyPr/>
          <a:lstStyle/>
          <a:p>
            <a:r>
              <a:rPr lang="pt-BR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TUDO QUE SEI SOBRE</a:t>
            </a:r>
          </a:p>
          <a:p>
            <a:endParaRPr lang="pt-BR" dirty="0"/>
          </a:p>
        </p:txBody>
      </p:sp>
      <p:pic>
        <p:nvPicPr>
          <p:cNvPr id="4" name="Imagem 3" descr="Resultado de imagem para mapa mental de aluisio de azevedo"/>
          <p:cNvPicPr/>
          <p:nvPr/>
        </p:nvPicPr>
        <p:blipFill rotWithShape="1"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913" t="31783" r="40348" b="18534"/>
          <a:stretch/>
        </p:blipFill>
        <p:spPr bwMode="auto">
          <a:xfrm>
            <a:off x="3059832" y="2276872"/>
            <a:ext cx="2880320" cy="2592287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o explicativo em forma de nuvem 1"/>
          <p:cNvSpPr/>
          <p:nvPr/>
        </p:nvSpPr>
        <p:spPr>
          <a:xfrm>
            <a:off x="323528" y="980728"/>
            <a:ext cx="2304256" cy="1656184"/>
          </a:xfrm>
          <a:prstGeom prst="cloudCallout">
            <a:avLst>
              <a:gd name="adj1" fmla="val 58930"/>
              <a:gd name="adj2" fmla="val 94523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Texto explicativo em forma de nuvem 4"/>
          <p:cNvSpPr/>
          <p:nvPr/>
        </p:nvSpPr>
        <p:spPr>
          <a:xfrm>
            <a:off x="3347864" y="5085184"/>
            <a:ext cx="2304256" cy="1656184"/>
          </a:xfrm>
          <a:prstGeom prst="cloudCallout">
            <a:avLst>
              <a:gd name="adj1" fmla="val -3769"/>
              <a:gd name="adj2" fmla="val -74423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Texto explicativo em forma de nuvem 5"/>
          <p:cNvSpPr/>
          <p:nvPr/>
        </p:nvSpPr>
        <p:spPr>
          <a:xfrm>
            <a:off x="3290720" y="634088"/>
            <a:ext cx="2304256" cy="1656184"/>
          </a:xfrm>
          <a:prstGeom prst="cloudCallout">
            <a:avLst>
              <a:gd name="adj1" fmla="val -198"/>
              <a:gd name="adj2" fmla="val 66917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Texto explicativo em forma de nuvem 6"/>
          <p:cNvSpPr/>
          <p:nvPr/>
        </p:nvSpPr>
        <p:spPr>
          <a:xfrm>
            <a:off x="6588224" y="4581128"/>
            <a:ext cx="2304256" cy="1656184"/>
          </a:xfrm>
          <a:prstGeom prst="cloudCallout">
            <a:avLst>
              <a:gd name="adj1" fmla="val -73611"/>
              <a:gd name="adj2" fmla="val -59517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Texto explicativo em forma de nuvem 7"/>
          <p:cNvSpPr/>
          <p:nvPr/>
        </p:nvSpPr>
        <p:spPr>
          <a:xfrm>
            <a:off x="0" y="4365104"/>
            <a:ext cx="2304256" cy="1656184"/>
          </a:xfrm>
          <a:prstGeom prst="cloudCallout">
            <a:avLst>
              <a:gd name="adj1" fmla="val 79565"/>
              <a:gd name="adj2" fmla="val -53995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Texto explicativo em forma de nuvem 8"/>
          <p:cNvSpPr/>
          <p:nvPr/>
        </p:nvSpPr>
        <p:spPr>
          <a:xfrm>
            <a:off x="6300192" y="626056"/>
            <a:ext cx="2304256" cy="1656184"/>
          </a:xfrm>
          <a:prstGeom prst="cloudCallout">
            <a:avLst>
              <a:gd name="adj1" fmla="val -54167"/>
              <a:gd name="adj2" fmla="val 104461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39197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67544" y="332656"/>
            <a:ext cx="8352928" cy="6048672"/>
          </a:xfrm>
        </p:spPr>
        <p:txBody>
          <a:bodyPr/>
          <a:lstStyle/>
          <a:p>
            <a:r>
              <a:rPr lang="pt-BR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TUDO QUE SEI SOBRE</a:t>
            </a:r>
          </a:p>
          <a:p>
            <a:endParaRPr lang="pt-BR" dirty="0"/>
          </a:p>
        </p:txBody>
      </p:sp>
      <p:pic>
        <p:nvPicPr>
          <p:cNvPr id="4" name="Imagem 3" descr="Resultado de imagem para mapa mental de aluisio de azevedo"/>
          <p:cNvPicPr/>
          <p:nvPr/>
        </p:nvPicPr>
        <p:blipFill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8960" y="1283970"/>
            <a:ext cx="2926080" cy="429006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o explicativo em elipse 1"/>
          <p:cNvSpPr/>
          <p:nvPr/>
        </p:nvSpPr>
        <p:spPr>
          <a:xfrm>
            <a:off x="395536" y="764704"/>
            <a:ext cx="2448272" cy="1296144"/>
          </a:xfrm>
          <a:prstGeom prst="wedgeEllipseCallout">
            <a:avLst>
              <a:gd name="adj1" fmla="val 62322"/>
              <a:gd name="adj2" fmla="val 68144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Texto explicativo em elipse 4"/>
          <p:cNvSpPr/>
          <p:nvPr/>
        </p:nvSpPr>
        <p:spPr>
          <a:xfrm>
            <a:off x="251520" y="2780928"/>
            <a:ext cx="2448272" cy="1296144"/>
          </a:xfrm>
          <a:prstGeom prst="wedgeEllipseCallout">
            <a:avLst>
              <a:gd name="adj1" fmla="val 65683"/>
              <a:gd name="adj2" fmla="val 30048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Texto explicativo em elipse 5"/>
          <p:cNvSpPr/>
          <p:nvPr/>
        </p:nvSpPr>
        <p:spPr>
          <a:xfrm>
            <a:off x="251520" y="5013176"/>
            <a:ext cx="2448272" cy="1296144"/>
          </a:xfrm>
          <a:prstGeom prst="wedgeEllipseCallout">
            <a:avLst>
              <a:gd name="adj1" fmla="val 66057"/>
              <a:gd name="adj2" fmla="val -17924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Texto explicativo em elipse 6"/>
          <p:cNvSpPr/>
          <p:nvPr/>
        </p:nvSpPr>
        <p:spPr>
          <a:xfrm>
            <a:off x="6716344" y="5013176"/>
            <a:ext cx="2448272" cy="1296144"/>
          </a:xfrm>
          <a:prstGeom prst="wedgeEllipseCallout">
            <a:avLst>
              <a:gd name="adj1" fmla="val -77363"/>
              <a:gd name="adj2" fmla="val -10164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Texto explicativo em elipse 7"/>
          <p:cNvSpPr/>
          <p:nvPr/>
        </p:nvSpPr>
        <p:spPr>
          <a:xfrm>
            <a:off x="6290328" y="2996952"/>
            <a:ext cx="2448272" cy="1296144"/>
          </a:xfrm>
          <a:prstGeom prst="wedgeEllipseCallout">
            <a:avLst>
              <a:gd name="adj1" fmla="val -60182"/>
              <a:gd name="adj2" fmla="val 68849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Texto explicativo em elipse 8"/>
          <p:cNvSpPr/>
          <p:nvPr/>
        </p:nvSpPr>
        <p:spPr>
          <a:xfrm>
            <a:off x="6228184" y="764704"/>
            <a:ext cx="2448272" cy="1296144"/>
          </a:xfrm>
          <a:prstGeom prst="wedgeEllipseCallout">
            <a:avLst>
              <a:gd name="adj1" fmla="val -56074"/>
              <a:gd name="adj2" fmla="val 75904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2824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102</Words>
  <Application>Microsoft Office PowerPoint</Application>
  <PresentationFormat>Apresentação na tela (4:3)</PresentationFormat>
  <Paragraphs>94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8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Adriana Sussa Campos</dc:creator>
  <cp:lastModifiedBy>Adriana Sussa Campos</cp:lastModifiedBy>
  <cp:revision>5</cp:revision>
  <dcterms:created xsi:type="dcterms:W3CDTF">2020-03-18T11:12:55Z</dcterms:created>
  <dcterms:modified xsi:type="dcterms:W3CDTF">2020-03-18T12:04:42Z</dcterms:modified>
</cp:coreProperties>
</file>