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9" r:id="rId3"/>
    <p:sldId id="265" r:id="rId4"/>
    <p:sldId id="257" r:id="rId5"/>
    <p:sldId id="266" r:id="rId6"/>
    <p:sldId id="272" r:id="rId7"/>
    <p:sldId id="273" r:id="rId8"/>
    <p:sldId id="274" r:id="rId9"/>
    <p:sldId id="267" r:id="rId10"/>
    <p:sldId id="264" r:id="rId11"/>
    <p:sldId id="269" r:id="rId12"/>
    <p:sldId id="260" r:id="rId13"/>
    <p:sldId id="261" r:id="rId14"/>
    <p:sldId id="262" r:id="rId15"/>
    <p:sldId id="263" r:id="rId16"/>
    <p:sldId id="268" r:id="rId17"/>
    <p:sldId id="270" r:id="rId1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2E4CAA-1487-4736-83F6-14C22820AF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79D0E53-7921-454C-97CA-A9862BF8B5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379240B-6841-49D2-80A2-9C92B80F0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A6E0-0610-4FD3-AD75-5BE2C8979A04}" type="datetimeFigureOut">
              <a:rPr lang="pt-BR" smtClean="0"/>
              <a:t>13/03/2020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0C983ED-F4CC-429F-AAC4-D060D9680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D4D6788-68C0-4A96-AF6C-E17626DEE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D7B3-A5DE-488C-87D3-012FD8A2BF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277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4E86AC-8C26-4DAF-980E-677BE3C65F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05681B-C790-4029-BD97-407559269D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3BB540-BBA0-422F-B8BD-C97946F8D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A6E0-0610-4FD3-AD75-5BE2C8979A04}" type="datetimeFigureOut">
              <a:rPr lang="pt-BR" smtClean="0"/>
              <a:t>13/03/2020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8ECB13F-3829-435F-BAA7-CF6A93BE4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59854AD-5B88-45D5-8791-D25030A90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D7B3-A5DE-488C-87D3-012FD8A2BF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8842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D4EA76F-FBC0-4072-849A-97BBFBB328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CA2D2FF-4D2E-4EFE-8F31-6DE2DABD7B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749680B-36D8-45C4-8497-80A97FB69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A6E0-0610-4FD3-AD75-5BE2C8979A04}" type="datetimeFigureOut">
              <a:rPr lang="pt-BR" smtClean="0"/>
              <a:t>13/03/2020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239847-AC7E-494D-A371-A5B3D8946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E6FE79-4EBD-4180-8AAB-7B3DB7429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D7B3-A5DE-488C-87D3-012FD8A2BF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3017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76BAFB-AD6C-45A3-A1FE-F847572C6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F63D937-535E-4070-8292-8EC1CD1CB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A3DE8DF-0B1D-4FD4-81AD-2239FF5B3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A6E0-0610-4FD3-AD75-5BE2C8979A04}" type="datetimeFigureOut">
              <a:rPr lang="pt-BR" smtClean="0"/>
              <a:t>13/03/2020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3198579-3FC5-4B43-8650-13C0F5DC1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128C2E-5297-4803-A55A-7780D52B9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D7B3-A5DE-488C-87D3-012FD8A2BF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3169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7379A0-9A62-405C-BC2B-050F6C039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7E6E3B1-0128-4066-93F4-1E8B6149D2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FF94C72-4F0D-46A6-9980-03477E976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A6E0-0610-4FD3-AD75-5BE2C8979A04}" type="datetimeFigureOut">
              <a:rPr lang="pt-BR" smtClean="0"/>
              <a:t>13/03/2020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D3E95E9-658B-4F4E-9D6D-CB5877C2F0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932B0B4-8567-43EE-977F-AC7AF347A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D7B3-A5DE-488C-87D3-012FD8A2BF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7612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6182AB-3AE5-4FC5-8C2E-39F8B5378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257468-A28F-448A-9774-655DBDEFB4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A639161-2EFA-49E3-861A-A102181AEE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EDE8B2F-D2CD-42C8-A8D6-F590D9A4D2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A6E0-0610-4FD3-AD75-5BE2C8979A04}" type="datetimeFigureOut">
              <a:rPr lang="pt-BR" smtClean="0"/>
              <a:t>13/03/2020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1A63BD2-56F7-4028-9459-0AE51327AA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ACFFEAA-E317-47F7-8E8F-5C6AFFEF1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D7B3-A5DE-488C-87D3-012FD8A2BF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094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19007B-5B9E-4858-8090-66D01F5745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DC8BC50-BFAF-4BD7-BE5D-E227AF950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57ACC43-9C8D-4B19-ADC1-B88DB4F3B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36D9A9C-174C-4C78-A910-E8C7BE4DDD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36CE99D-AF81-4A5C-93E3-DD314EB243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DDA3D85F-FB28-4C5A-9E17-33A3B4E6C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A6E0-0610-4FD3-AD75-5BE2C8979A04}" type="datetimeFigureOut">
              <a:rPr lang="pt-BR" smtClean="0"/>
              <a:t>13/03/2020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39995EC8-A267-4077-A6F7-ADCFE625A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F3064B2-AE8A-4066-9F97-C1E371B1D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D7B3-A5DE-488C-87D3-012FD8A2BF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7943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22DD20-B797-491A-AEF0-AFC2E8CDC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135665C5-7896-49B4-B0D8-E4E082232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A6E0-0610-4FD3-AD75-5BE2C8979A04}" type="datetimeFigureOut">
              <a:rPr lang="pt-BR" smtClean="0"/>
              <a:t>13/03/2020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4B0BE0D-50DC-461F-8142-12F7446C2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0E85FE1-F905-4E29-BF12-9D767703C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D7B3-A5DE-488C-87D3-012FD8A2BF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6489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A462E96-9820-4816-8D80-675F930B2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A6E0-0610-4FD3-AD75-5BE2C8979A04}" type="datetimeFigureOut">
              <a:rPr lang="pt-BR" smtClean="0"/>
              <a:t>13/03/2020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7070FB7-2DE6-425B-AC80-D75B7F83AE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36698B8-FFFA-41C1-B7CA-2A57A42F5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D7B3-A5DE-488C-87D3-012FD8A2BF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06027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8574B9-E5F2-4EDA-A8E3-3190CC4CA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9573B92-2C13-422B-A0AC-84162AB49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F48A7AA-3D7C-478A-BE95-62E38D4B2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0A56200-FA34-4AA1-B5C8-35429E2EB0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A6E0-0610-4FD3-AD75-5BE2C8979A04}" type="datetimeFigureOut">
              <a:rPr lang="pt-BR" smtClean="0"/>
              <a:t>13/03/2020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1B53EFA-6178-4190-AAA5-7A09BDDF4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9E46AF1-53A7-4FB6-BD51-0F51CDB7D9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D7B3-A5DE-488C-87D3-012FD8A2BF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2327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B3000A-E266-42DC-A920-8D64DD2917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F4EE433E-6284-4916-93AA-569BF602A3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00FFE1E-8278-4E08-8B5A-C4AC43BBE0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0C92116-B791-4474-9A65-E9C04C1BD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0A6E0-0610-4FD3-AD75-5BE2C8979A04}" type="datetimeFigureOut">
              <a:rPr lang="pt-BR" smtClean="0"/>
              <a:t>13/03/2020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AE66999-691A-4D61-AEA3-1E582DD63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DDF4CF2-F47B-4831-96E8-C40A5CDEA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8D7B3-A5DE-488C-87D3-012FD8A2BF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9374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E48D80A-A4BE-45E3-A289-AE95272A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11FCC23-D1C9-4153-998E-3F1073E6BF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828AE7-F4E2-45F7-A4C0-2511C2302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0A6E0-0610-4FD3-AD75-5BE2C8979A04}" type="datetimeFigureOut">
              <a:rPr lang="pt-BR" smtClean="0"/>
              <a:t>13/03/2020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CDFBBF-1BEF-4CE5-9165-5AA547D588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6FF879D-5ECA-47C3-8A1A-33A7876887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8D7B3-A5DE-488C-87D3-012FD8A2BF5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8164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google.com.br/url?sa=i&amp;url=http%3A%2F%2Fexplorethemed.com%2FFallRomePt.asp%3Fc%3D1&amp;psig=AOvVaw2SvA0Ku0L9u8II2Xb0AA_M&amp;ust=1582837660648000&amp;source=images&amp;cd=vfe&amp;ved=0CAIQjRxqFwoTCNC4vfaP8OcCFQAAAAAdAAAAABA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.br/url?sa=i&amp;url=https%3A%2F%2Fwww.todamateria.com.br%2Farte-romanica%2F&amp;psig=AOvVaw04StppEG8hkCOtsLcjEHGj&amp;ust=1582838558429000&amp;source=images&amp;cd=vfe&amp;ved=0CAIQjRxqFwoTCIC3wKKT8OcCFQAAAAAdAAAAABAi" TargetMode="External"/><Relationship Id="rId2" Type="http://schemas.openxmlformats.org/officeDocument/2006/relationships/hyperlink" Target="https://www.google.com.br/url?sa=i&amp;url=https%3A%2F%2Fpt.slideshare.net%2Fprofessoramariaraquel%2Fimagens-arte-romnica-e-gtica-7-ano&amp;psig=AOvVaw04StppEG8hkCOtsLcjEHGj&amp;ust=1582838558429000&amp;source=images&amp;cd=vfe&amp;ved=0CAIQjRxqFwoTCIC3wKKT8OcCFQAAAAAdAAAAABAd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hyperlink" Target="https://www.google.com.br/url?sa=i&amp;url=https%3A%2F%2Fes.wikipedia.org%2Fwiki%2FAbad%25C3%25ADa_de_Moissac&amp;psig=AOvVaw0Z0hns9HGbLq1albltwdqi&amp;ust=1582838465480000&amp;source=images&amp;cd=vfe&amp;ved=0CAIQjRxqFwoTCIikgfiS8OcCFQAAAAAdAAAAABAD" TargetMode="Externa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google.com.br/url?sa=i&amp;url=https%3A%2F%2Fwww.pinterest.at%2Fpin%2F521291725592606441%2F&amp;psig=AOvVaw0svLcxd7xRy8ayUcqy5MNg&amp;ust=1582839131847000&amp;source=images&amp;cd=vfe&amp;ved=0CAIQjRxqFwoTCKjtkruV8OcCFQAAAAAdAAAAABAD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om.br/url?sa=i&amp;url=https%3A%2F%2Fwww.pinterest.ie%2Fpin%2F377950593700521342%2F&amp;psig=AOvVaw3l8HtrSPz56o_aJRRg-B47&amp;ust=1582839587888000&amp;source=images&amp;cd=vfe&amp;ved=0CAIQjRxqFwoTCJiU0pOX8OcCFQAAAAAdAAAAABAJ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www.google.com.br/url?sa=i&amp;url=https%3A%2F%2Fmedievalimago.org%2F2017%2F08%2F08%2Fabadia-de-moissac-pedras-que-falam%2F&amp;psig=AOvVaw0MO5cLgnLGvfMFphUG30Np&amp;ust=1582839856552000&amp;source=images&amp;cd=vfe&amp;ved=0CAIQjRxqFwoTCJCUwpGY8OcCFQAAAAAdAAAAABAD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google.com.br/url?sa=i&amp;url=http%3A%2F%2Fwww.vivatoscana.com.br%2F2016%2F07%2F10-curiosidades-sobre-o-duomo-de-pisa.html&amp;psig=AOvVaw0BuwOFdoj0BLoHi5d082wS&amp;ust=1582840199778000&amp;source=images&amp;cd=vfe&amp;ved=0CAIQjRxqFwoTCMDL6LGZ8OcCFQAAAAAdAAAAABA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21995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547664" y="895350"/>
            <a:ext cx="5672286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A ARTE BIZANTINA</a:t>
            </a:r>
          </a:p>
        </p:txBody>
      </p:sp>
      <p:pic>
        <p:nvPicPr>
          <p:cNvPr id="1028" name="Picture 4" descr="Resultado de imagem para IDADE MÉDIA EM NOME DA RO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60848"/>
            <a:ext cx="4762500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1700808"/>
            <a:ext cx="4762500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IDADE MÉDIA – séc. IV a XVI</a:t>
            </a:r>
            <a:r>
              <a:rPr lang="pt-BR" dirty="0"/>
              <a:t>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4762500" y="2224028"/>
            <a:ext cx="4381500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/>
              <a:t>ANTES –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RITOS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IMAGENS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SACRIFÍCIOS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4762500" y="4653136"/>
            <a:ext cx="4381500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/>
              <a:t>CRISTIANISMO –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CONSTANTINO (Religião oficial)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PAGANISMO</a:t>
            </a:r>
          </a:p>
          <a:p>
            <a:pPr marL="285750" indent="-285750">
              <a:buFontTx/>
              <a:buChar char="-"/>
            </a:pPr>
            <a:r>
              <a:rPr lang="pt-BR" sz="2400" dirty="0"/>
              <a:t>IGREJAS – Panteão e Basílicas</a:t>
            </a:r>
          </a:p>
        </p:txBody>
      </p:sp>
    </p:spTree>
    <p:extLst>
      <p:ext uri="{BB962C8B-B14F-4D97-AF65-F5344CB8AC3E}">
        <p14:creationId xmlns:p14="http://schemas.microsoft.com/office/powerpoint/2010/main" val="2280645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144000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/>
              <a:t>A CATEDRAL DE JATAÍ E SUAS PINTURAS </a:t>
            </a:r>
            <a:r>
              <a:rPr lang="pt-BR" b="1" dirty="0"/>
              <a:t>ICONOGRÁFICAS</a:t>
            </a:r>
          </a:p>
          <a:p>
            <a:pPr algn="ctr"/>
            <a:r>
              <a:rPr lang="pt-BR" dirty="0"/>
              <a:t>CLÁUDIO PASTRO – São Paulo</a:t>
            </a:r>
          </a:p>
        </p:txBody>
      </p:sp>
      <p:pic>
        <p:nvPicPr>
          <p:cNvPr id="9218" name="Picture 2" descr="Resultado de imagem para pintura da catedral de jataí goiá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6331"/>
            <a:ext cx="9144000" cy="6211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Resultado de imagem para CRISTO EM MAJESTADE">
            <a:extLst>
              <a:ext uri="{FF2B5EF4-FFF2-40B4-BE49-F238E27FC236}">
                <a16:creationId xmlns:a16="http://schemas.microsoft.com/office/drawing/2014/main" id="{39C5E87E-C397-48EB-BB3E-CBFC1BB9D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448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36F3544E-4388-427B-9AD3-9461DFDF919A}"/>
              </a:ext>
            </a:extLst>
          </p:cNvPr>
          <p:cNvSpPr txBox="1"/>
          <p:nvPr/>
        </p:nvSpPr>
        <p:spPr>
          <a:xfrm>
            <a:off x="3059832" y="5589240"/>
            <a:ext cx="2388990" cy="12003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Cristo em Majestade (1123). Dimensões: 7,20 x 4,30 m. Museu de Arte da Catalunha. 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BBD1BD0F-2B68-4AF1-9835-D44012954B92}"/>
              </a:ext>
            </a:extLst>
          </p:cNvPr>
          <p:cNvSpPr txBox="1"/>
          <p:nvPr/>
        </p:nvSpPr>
        <p:spPr>
          <a:xfrm>
            <a:off x="5292080" y="1412776"/>
            <a:ext cx="2808312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Iluminuras (afrescos)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Cores uniformes (</a:t>
            </a:r>
            <a:r>
              <a:rPr lang="pt-BR" sz="2400" dirty="0" err="1"/>
              <a:t>colorismo</a:t>
            </a:r>
            <a:r>
              <a:rPr lang="pt-BR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Proporções exageradas e auréolas. </a:t>
            </a:r>
          </a:p>
        </p:txBody>
      </p:sp>
    </p:spTree>
    <p:extLst>
      <p:ext uri="{BB962C8B-B14F-4D97-AF65-F5344CB8AC3E}">
        <p14:creationId xmlns:p14="http://schemas.microsoft.com/office/powerpoint/2010/main" val="162420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E385C75-4907-44EE-8380-DC089C3EFE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indent="0">
              <a:buNone/>
            </a:pPr>
            <a:r>
              <a:rPr lang="pt-BR" sz="3200" dirty="0"/>
              <a:t>Algumas atividades:</a:t>
            </a:r>
          </a:p>
          <a:p>
            <a:pPr marL="0" indent="0">
              <a:buNone/>
            </a:pPr>
            <a:r>
              <a:rPr lang="pt-BR" sz="3200" dirty="0"/>
              <a:t>1 – Explique o porquê do nome “românico”, que designa as obras arquitetônicas do fim dos séculos XI e XII:</a:t>
            </a:r>
          </a:p>
          <a:p>
            <a:pPr marL="0" indent="0">
              <a:buNone/>
            </a:pPr>
            <a:r>
              <a:rPr lang="pt-BR" sz="3200" dirty="0"/>
              <a:t>2 – Aponte as principais características da arquitetura românica:</a:t>
            </a:r>
          </a:p>
          <a:p>
            <a:pPr marL="0" indent="0">
              <a:buNone/>
            </a:pPr>
            <a:r>
              <a:rPr lang="pt-BR" sz="3200" dirty="0"/>
              <a:t>3 – Por que naquela época as pinturas e esculturas eram tão importantes como meio de transmissão dos valores religiosos e das narrativas bíblicas</a:t>
            </a:r>
            <a:r>
              <a:rPr lang="pt-BR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937656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esultado de imagem para MOSAICOS BIZANTIN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0" y="523220"/>
            <a:ext cx="3810000" cy="6334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18985" y="0"/>
            <a:ext cx="38100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MOSAICO BIZANTINO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842250" y="26490"/>
            <a:ext cx="530175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accent5">
                    <a:lumMod val="75000"/>
                  </a:schemeClr>
                </a:solidFill>
              </a:rPr>
              <a:t>ALVOROÇO NO CRISTIANISMO</a:t>
            </a:r>
          </a:p>
          <a:p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/>
              <a:t>ICONOCLASTAS:</a:t>
            </a:r>
            <a:r>
              <a:rPr lang="pt-BR" sz="2400" dirty="0"/>
              <a:t> Que destrói imagens religiosas ou se opõe à sua adoração – segmento literal dos dez mandamentos (Vertente Cristianismo e </a:t>
            </a:r>
            <a:r>
              <a:rPr lang="pt-BR" sz="2400" dirty="0" err="1"/>
              <a:t>Islamica</a:t>
            </a:r>
            <a:r>
              <a:rPr lang="pt-BR" sz="24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3804807" y="2700766"/>
            <a:ext cx="53017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b="1" dirty="0"/>
              <a:t>ICONOLATRIA:</a:t>
            </a:r>
            <a:r>
              <a:rPr lang="pt-BR" sz="2400" dirty="0"/>
              <a:t> Que aceita a representatividade da imagem.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/>
          </a:p>
        </p:txBody>
      </p:sp>
      <p:pic>
        <p:nvPicPr>
          <p:cNvPr id="5124" name="Picture 4" descr="Resultado de imagem para iconoclasta apagando a imagem de Cris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501008"/>
            <a:ext cx="3563888" cy="335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8854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Capela de Santa Sof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7" y="0"/>
            <a:ext cx="3341617" cy="3149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m para Capela de Santa Sof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149588"/>
            <a:ext cx="3347865" cy="3708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149589"/>
            <a:ext cx="5688632" cy="3708410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4" name="Retângulo 3"/>
          <p:cNvSpPr/>
          <p:nvPr/>
        </p:nvSpPr>
        <p:spPr>
          <a:xfrm>
            <a:off x="3347864" y="3295025"/>
            <a:ext cx="2088231" cy="50405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8028384" y="6165304"/>
            <a:ext cx="100811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3347864" y="0"/>
            <a:ext cx="568863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/>
              <a:t>Basílica de Santa Sofia – 532 </a:t>
            </a:r>
            <a:r>
              <a:rPr lang="pt-BR" b="1" dirty="0" err="1"/>
              <a:t>d.C</a:t>
            </a:r>
            <a:r>
              <a:rPr lang="pt-BR" b="1" dirty="0"/>
              <a:t> – Arte dos ícones – mais do que representação – passa a ideia da mesma pureza com que aconteceu o fato.</a:t>
            </a:r>
          </a:p>
        </p:txBody>
      </p:sp>
      <p:pic>
        <p:nvPicPr>
          <p:cNvPr id="6151" name="Picture 7" descr="Resultado de imagem para arte dos ícones bizantin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830" y="692696"/>
            <a:ext cx="2790825" cy="2558035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4070624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qual-e-a-diferenca-entre-a-igreja-catolica-e-a-ortodox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0997"/>
            <a:ext cx="5715000" cy="288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0"/>
            <a:ext cx="5715000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IGREJA CATÓLICA ORTODOXA – Opinião correta</a:t>
            </a:r>
            <a:r>
              <a:rPr lang="pt-BR" dirty="0"/>
              <a:t>.</a:t>
            </a:r>
          </a:p>
        </p:txBody>
      </p:sp>
      <p:sp>
        <p:nvSpPr>
          <p:cNvPr id="6" name="Retângulo 5"/>
          <p:cNvSpPr/>
          <p:nvPr/>
        </p:nvSpPr>
        <p:spPr>
          <a:xfrm>
            <a:off x="0" y="3760911"/>
            <a:ext cx="5715000" cy="83099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pt-BR" sz="2400" dirty="0"/>
              <a:t>“A Igreja Ortodoxa surgiu com o objetivo de espalhar o Cristianismo pelo Oriente</a:t>
            </a:r>
            <a:r>
              <a:rPr lang="pt-BR" dirty="0"/>
              <a:t>”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4591908"/>
            <a:ext cx="3707904" cy="22660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IGREJA CATÓLICA</a:t>
            </a:r>
          </a:p>
          <a:p>
            <a:pPr algn="ctr"/>
            <a:r>
              <a:rPr lang="pt-BR" dirty="0"/>
              <a:t>PAPA</a:t>
            </a:r>
          </a:p>
          <a:p>
            <a:pPr algn="ctr"/>
            <a:r>
              <a:rPr lang="pt-BR" dirty="0"/>
              <a:t>NATAL-25/12</a:t>
            </a:r>
          </a:p>
          <a:p>
            <a:pPr algn="ctr"/>
            <a:r>
              <a:rPr lang="pt-BR" dirty="0"/>
              <a:t>OCIDENTE</a:t>
            </a:r>
          </a:p>
          <a:p>
            <a:pPr algn="ctr"/>
            <a:r>
              <a:rPr lang="pt-BR" dirty="0"/>
              <a:t>IMAGENS/ESTÁTUAS</a:t>
            </a:r>
          </a:p>
          <a:p>
            <a:pPr algn="ctr"/>
            <a:r>
              <a:rPr lang="pt-BR" dirty="0"/>
              <a:t>CALDENDÁRIO GREGORIANO - 365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3738127" y="4591908"/>
            <a:ext cx="3707904" cy="22660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/>
              <a:t>IGREJA ORTODOXA</a:t>
            </a:r>
          </a:p>
          <a:p>
            <a:pPr algn="ctr"/>
            <a:r>
              <a:rPr lang="pt-BR" dirty="0"/>
              <a:t>PATRIARCA</a:t>
            </a:r>
          </a:p>
          <a:p>
            <a:pPr algn="ctr"/>
            <a:r>
              <a:rPr lang="pt-BR" dirty="0"/>
              <a:t>NATAL-07/01</a:t>
            </a:r>
          </a:p>
          <a:p>
            <a:pPr algn="ctr"/>
            <a:r>
              <a:rPr lang="pt-BR" dirty="0"/>
              <a:t>ORIENTE</a:t>
            </a:r>
          </a:p>
          <a:p>
            <a:pPr algn="ctr"/>
            <a:r>
              <a:rPr lang="pt-BR" dirty="0"/>
              <a:t>IMAGENS/PINTURAS</a:t>
            </a:r>
          </a:p>
          <a:p>
            <a:pPr algn="ctr"/>
            <a:r>
              <a:rPr lang="pt-BR" dirty="0"/>
              <a:t>CALDENDÁRIO JULIANO – 13 DIAS A MAIS</a:t>
            </a:r>
          </a:p>
        </p:txBody>
      </p:sp>
    </p:spTree>
    <p:extLst>
      <p:ext uri="{BB962C8B-B14F-4D97-AF65-F5344CB8AC3E}">
        <p14:creationId xmlns:p14="http://schemas.microsoft.com/office/powerpoint/2010/main" val="1943401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/>
          <p:cNvSpPr txBox="1"/>
          <p:nvPr/>
        </p:nvSpPr>
        <p:spPr>
          <a:xfrm>
            <a:off x="0" y="0"/>
            <a:ext cx="64442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A</a:t>
            </a:r>
            <a:r>
              <a:rPr lang="pt-BR" b="1" dirty="0"/>
              <a:t> pintura </a:t>
            </a:r>
            <a:r>
              <a:rPr lang="pt-BR" dirty="0"/>
              <a:t>Bizantina obedece a regras preestabelecidas pela igreja, conhecidas como </a:t>
            </a:r>
            <a:r>
              <a:rPr lang="pt-BR" b="1" dirty="0"/>
              <a:t>ICONOGRAFIA</a:t>
            </a:r>
            <a:r>
              <a:rPr lang="pt-BR" dirty="0"/>
              <a:t>.</a:t>
            </a:r>
          </a:p>
          <a:p>
            <a:endParaRPr lang="pt-BR" dirty="0"/>
          </a:p>
          <a:p>
            <a:endParaRPr lang="pt-BR" b="1" dirty="0">
              <a:solidFill>
                <a:srgbClr val="0070C0"/>
              </a:solidFill>
            </a:endParaRPr>
          </a:p>
          <a:p>
            <a:r>
              <a:rPr lang="pt-BR" b="1" dirty="0">
                <a:solidFill>
                  <a:srgbClr val="0070C0"/>
                </a:solidFill>
              </a:rPr>
              <a:t>			- CARACTERIZAÇÕES DOS SANTOS</a:t>
            </a:r>
          </a:p>
          <a:p>
            <a:r>
              <a:rPr lang="pt-BR" b="1" dirty="0">
                <a:solidFill>
                  <a:srgbClr val="0070C0"/>
                </a:solidFill>
              </a:rPr>
              <a:t>			- DAS SITUAÇÕES</a:t>
            </a:r>
          </a:p>
          <a:p>
            <a:r>
              <a:rPr lang="pt-BR" b="1" dirty="0">
                <a:solidFill>
                  <a:srgbClr val="0070C0"/>
                </a:solidFill>
              </a:rPr>
              <a:t>			- REPRESENTAÇÕES DE SANTOS</a:t>
            </a:r>
          </a:p>
          <a:p>
            <a:r>
              <a:rPr lang="pt-BR" b="1" dirty="0">
                <a:solidFill>
                  <a:srgbClr val="0070C0"/>
                </a:solidFill>
              </a:rPr>
              <a:t>			- REVELAÇÕES</a:t>
            </a:r>
          </a:p>
        </p:txBody>
      </p:sp>
      <p:cxnSp>
        <p:nvCxnSpPr>
          <p:cNvPr id="8" name="Conector de seta reta 7"/>
          <p:cNvCxnSpPr/>
          <p:nvPr/>
        </p:nvCxnSpPr>
        <p:spPr>
          <a:xfrm>
            <a:off x="2915816" y="620688"/>
            <a:ext cx="216024" cy="533474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Resultado de imagem para MADONA COM MENINO JESUS MAESTRO DEL BIGALL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8324"/>
            <a:ext cx="4283968" cy="443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4283968" y="2326945"/>
            <a:ext cx="4860032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pt-BR" sz="2400" dirty="0"/>
              <a:t>CIMABUE – Madona e menino Jesus entronados com 8 anjos e 4 profetas, 1280.</a:t>
            </a:r>
          </a:p>
        </p:txBody>
      </p:sp>
    </p:spTree>
    <p:extLst>
      <p:ext uri="{BB962C8B-B14F-4D97-AF65-F5344CB8AC3E}">
        <p14:creationId xmlns:p14="http://schemas.microsoft.com/office/powerpoint/2010/main" val="279181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abóbada de nervura">
            <a:extLst>
              <a:ext uri="{FF2B5EF4-FFF2-40B4-BE49-F238E27FC236}">
                <a16:creationId xmlns:a16="http://schemas.microsoft.com/office/drawing/2014/main" id="{B9BA4755-0279-4752-B38B-E862B894B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88D2E33B-2E78-4994-B595-29398C2A9ECC}"/>
              </a:ext>
            </a:extLst>
          </p:cNvPr>
          <p:cNvSpPr txBox="1"/>
          <p:nvPr/>
        </p:nvSpPr>
        <p:spPr>
          <a:xfrm>
            <a:off x="0" y="0"/>
            <a:ext cx="2915816" cy="175432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3600" dirty="0">
                <a:latin typeface="Algerian" panose="04020705040A02060702" pitchFamily="82" charset="0"/>
              </a:rPr>
              <a:t>ARTE </a:t>
            </a:r>
          </a:p>
          <a:p>
            <a:endParaRPr lang="pt-BR" sz="3600" dirty="0">
              <a:latin typeface="Algerian" panose="04020705040A02060702" pitchFamily="82" charset="0"/>
            </a:endParaRPr>
          </a:p>
          <a:p>
            <a:r>
              <a:rPr lang="pt-BR" sz="3600" dirty="0">
                <a:latin typeface="Algerian" panose="04020705040A02060702" pitchFamily="82" charset="0"/>
              </a:rPr>
              <a:t>	GÓTICA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CAC5F18-8F91-4D7B-9A66-E02DCAB896F1}"/>
              </a:ext>
            </a:extLst>
          </p:cNvPr>
          <p:cNvSpPr txBox="1"/>
          <p:nvPr/>
        </p:nvSpPr>
        <p:spPr>
          <a:xfrm>
            <a:off x="0" y="2276872"/>
            <a:ext cx="2915816" cy="341632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2400" dirty="0"/>
              <a:t>Fim da idade média: Queda de Constantinopla e fim da Guerra dos Cem Anos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/>
              <a:t>Gótico: forma estranha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/>
              <a:t>Organizava-se uma nova classe social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9959120-7967-4AB0-B304-DB0EF1DAB0CF}"/>
              </a:ext>
            </a:extLst>
          </p:cNvPr>
          <p:cNvSpPr txBox="1"/>
          <p:nvPr/>
        </p:nvSpPr>
        <p:spPr>
          <a:xfrm>
            <a:off x="7092280" y="0"/>
            <a:ext cx="205172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ABÓBADAS COM NERVURAS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E5B7B848-8435-46FB-B26B-D9C364DB08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9128"/>
            <a:ext cx="5796136" cy="6858000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53D90C05-58F8-427F-9593-A1A039373ADC}"/>
              </a:ext>
            </a:extLst>
          </p:cNvPr>
          <p:cNvSpPr txBox="1"/>
          <p:nvPr/>
        </p:nvSpPr>
        <p:spPr>
          <a:xfrm>
            <a:off x="3347864" y="5877272"/>
            <a:ext cx="172819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O casal </a:t>
            </a:r>
            <a:r>
              <a:rPr lang="pt-BR" dirty="0" err="1"/>
              <a:t>Arnolfini</a:t>
            </a:r>
            <a:r>
              <a:rPr lang="pt-BR" dirty="0"/>
              <a:t> (1434) de Van </a:t>
            </a:r>
            <a:r>
              <a:rPr lang="pt-BR" dirty="0" err="1"/>
              <a:t>Eyck</a:t>
            </a:r>
            <a:r>
              <a:rPr lang="pt-BR" dirty="0"/>
              <a:t>. </a:t>
            </a:r>
          </a:p>
        </p:txBody>
      </p:sp>
      <p:pic>
        <p:nvPicPr>
          <p:cNvPr id="15" name="Imagem 14">
            <a:extLst>
              <a:ext uri="{FF2B5EF4-FFF2-40B4-BE49-F238E27FC236}">
                <a16:creationId xmlns:a16="http://schemas.microsoft.com/office/drawing/2014/main" id="{4EAA7EE5-A825-4A03-88B9-8A60F95F64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19"/>
            <a:ext cx="9144000" cy="690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7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63BFE64-F0F1-41DB-B722-E2EDE74B0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12" y="0"/>
            <a:ext cx="7956376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3A11187-9965-42C4-BAE2-D964A92E7A8A}"/>
              </a:ext>
            </a:extLst>
          </p:cNvPr>
          <p:cNvSpPr txBox="1"/>
          <p:nvPr/>
        </p:nvSpPr>
        <p:spPr>
          <a:xfrm>
            <a:off x="611560" y="0"/>
            <a:ext cx="1800200" cy="646331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Abadia de Saint-Denis (França)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976E001A-8483-44E0-B9A1-C05194A1B3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5640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5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0" y="0"/>
            <a:ext cx="91440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0000"/>
                </a:solidFill>
              </a:rPr>
              <a:t>DUAS</a:t>
            </a:r>
            <a:r>
              <a:rPr lang="pt-BR" sz="2800" dirty="0"/>
              <a:t> MUDANÇAS </a:t>
            </a:r>
            <a:r>
              <a:rPr lang="pt-BR" sz="2800" dirty="0">
                <a:solidFill>
                  <a:srgbClr val="FF0000"/>
                </a:solidFill>
              </a:rPr>
              <a:t>perspectivas</a:t>
            </a:r>
            <a:r>
              <a:rPr lang="pt-BR" sz="2800" dirty="0"/>
              <a:t> NA ARTE:</a:t>
            </a:r>
          </a:p>
          <a:p>
            <a:pPr marL="457200" indent="-457200">
              <a:buFont typeface="+mj-lt"/>
              <a:buAutoNum type="arabicPeriod"/>
            </a:pPr>
            <a:endParaRPr lang="pt-BR" sz="2800" dirty="0"/>
          </a:p>
          <a:p>
            <a:pPr marL="457200" indent="-457200">
              <a:buFont typeface="+mj-lt"/>
              <a:buAutoNum type="arabicPeriod"/>
            </a:pPr>
            <a:r>
              <a:rPr lang="pt-BR" sz="2800" dirty="0"/>
              <a:t>Declínio técnico e expressivo</a:t>
            </a:r>
          </a:p>
          <a:p>
            <a:pPr marL="457200" indent="-457200">
              <a:buFont typeface="+mj-lt"/>
              <a:buAutoNum type="arabicPeriod"/>
            </a:pPr>
            <a:endParaRPr lang="pt-BR" sz="2800" dirty="0"/>
          </a:p>
          <a:p>
            <a:pPr marL="457200" indent="-457200">
              <a:buFont typeface="+mj-lt"/>
              <a:buAutoNum type="arabicPeriod"/>
            </a:pPr>
            <a:endParaRPr lang="pt-BR" sz="2800" dirty="0"/>
          </a:p>
          <a:p>
            <a:pPr marL="457200" indent="-457200">
              <a:buFont typeface="+mj-lt"/>
              <a:buAutoNum type="arabicPeriod"/>
            </a:pPr>
            <a:endParaRPr lang="pt-BR" sz="2800" dirty="0"/>
          </a:p>
          <a:p>
            <a:pPr marL="457200" indent="-457200">
              <a:buFont typeface="+mj-lt"/>
              <a:buAutoNum type="arabicPeriod"/>
            </a:pPr>
            <a:endParaRPr lang="pt-BR" sz="2800" dirty="0"/>
          </a:p>
          <a:p>
            <a:pPr marL="457200" indent="-457200">
              <a:buFont typeface="+mj-lt"/>
              <a:buAutoNum type="arabicPeriod"/>
            </a:pPr>
            <a:endParaRPr lang="pt-BR" sz="2800" dirty="0"/>
          </a:p>
          <a:p>
            <a:pPr marL="457200" indent="-457200">
              <a:buFont typeface="+mj-lt"/>
              <a:buAutoNum type="arabicPeriod"/>
            </a:pPr>
            <a:endParaRPr lang="pt-BR" sz="2800" dirty="0"/>
          </a:p>
          <a:p>
            <a:pPr marL="457200" indent="-457200">
              <a:buFont typeface="+mj-lt"/>
              <a:buAutoNum type="arabicPeriod"/>
            </a:pPr>
            <a:endParaRPr lang="pt-BR" sz="2800" dirty="0"/>
          </a:p>
          <a:p>
            <a:pPr marL="457200" indent="-457200">
              <a:buFont typeface="+mj-lt"/>
              <a:buAutoNum type="arabicPeriod"/>
            </a:pPr>
            <a:endParaRPr lang="pt-BR" sz="2800" dirty="0"/>
          </a:p>
          <a:p>
            <a:pPr marL="457200" indent="-457200">
              <a:buFont typeface="+mj-lt"/>
              <a:buAutoNum type="arabicPeriod"/>
            </a:pPr>
            <a:endParaRPr lang="pt-BR" sz="2800" dirty="0"/>
          </a:p>
          <a:p>
            <a:pPr marL="457200" indent="-457200">
              <a:buFont typeface="+mj-lt"/>
              <a:buAutoNum type="arabicPeriod"/>
            </a:pPr>
            <a:r>
              <a:rPr lang="pt-BR" sz="2800" dirty="0"/>
              <a:t>Valores espirituais da ordem </a:t>
            </a:r>
          </a:p>
          <a:p>
            <a:r>
              <a:rPr lang="pt-BR" sz="2800" dirty="0"/>
              <a:t>Judaico-Cristã</a:t>
            </a:r>
            <a:endParaRPr lang="pt-BR" sz="2400" dirty="0"/>
          </a:p>
        </p:txBody>
      </p:sp>
      <p:pic>
        <p:nvPicPr>
          <p:cNvPr id="4098" name="Picture 2" descr="Resultado de imagem para cabeça da estátua colossal do imperado constantino 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485900"/>
            <a:ext cx="3048274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3203848" y="1485900"/>
            <a:ext cx="324036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Cabeça da estátua Colossal do Imperador Constantino I 313-24 d.C. Mármore. Roma</a:t>
            </a:r>
          </a:p>
        </p:txBody>
      </p:sp>
      <p:pic>
        <p:nvPicPr>
          <p:cNvPr id="4100" name="Picture 4" descr="Resultado de imagem para pintura paleocristã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646" y="2705099"/>
            <a:ext cx="4286250" cy="4152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4859646" y="6211669"/>
            <a:ext cx="428435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PINTURA SIMBÓLICA PAELOCRISTÃ - AFRESCO</a:t>
            </a:r>
          </a:p>
        </p:txBody>
      </p:sp>
    </p:spTree>
    <p:extLst>
      <p:ext uri="{BB962C8B-B14F-4D97-AF65-F5344CB8AC3E}">
        <p14:creationId xmlns:p14="http://schemas.microsoft.com/office/powerpoint/2010/main" val="1920799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mapa Os dois impérios romano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4" y="0"/>
            <a:ext cx="91290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5868144" y="1988840"/>
            <a:ext cx="3275856" cy="378565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pt-BR" sz="2400" dirty="0"/>
              <a:t>Imperador Teodósio – divide</a:t>
            </a:r>
          </a:p>
          <a:p>
            <a:pPr marL="342900" indent="-342900">
              <a:buFont typeface="+mj-lt"/>
              <a:buAutoNum type="arabicPeriod"/>
            </a:pPr>
            <a:r>
              <a:rPr lang="pt-BR" sz="2400" dirty="0"/>
              <a:t>Roma cai em 476 </a:t>
            </a:r>
            <a:r>
              <a:rPr lang="pt-BR" sz="2400" dirty="0" err="1"/>
              <a:t>dC</a:t>
            </a:r>
            <a:endParaRPr lang="pt-BR" sz="2400" dirty="0"/>
          </a:p>
          <a:p>
            <a:pPr marL="342900" indent="-342900">
              <a:buFont typeface="+mj-lt"/>
              <a:buAutoNum type="arabicPeriod"/>
            </a:pPr>
            <a:r>
              <a:rPr lang="pt-BR" sz="2400" dirty="0"/>
              <a:t>Constantinopla cai em 1453 </a:t>
            </a:r>
            <a:r>
              <a:rPr lang="pt-BR" sz="2400" dirty="0" err="1"/>
              <a:t>dC</a:t>
            </a:r>
            <a:endParaRPr lang="pt-BR" sz="2400" dirty="0"/>
          </a:p>
          <a:p>
            <a:pPr marL="342900" indent="-342900">
              <a:buFont typeface="+mj-lt"/>
              <a:buAutoNum type="arabicPeriod"/>
            </a:pPr>
            <a:r>
              <a:rPr lang="pt-BR" sz="2400" dirty="0"/>
              <a:t>No ocidente em 800 cria-se o Império Carolíngio  - Carlos Magno e as oficinas da corte e os monges</a:t>
            </a:r>
          </a:p>
        </p:txBody>
      </p:sp>
    </p:spTree>
    <p:extLst>
      <p:ext uri="{BB962C8B-B14F-4D97-AF65-F5344CB8AC3E}">
        <p14:creationId xmlns:p14="http://schemas.microsoft.com/office/powerpoint/2010/main" val="1621724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483337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0"/>
            <a:ext cx="4833379" cy="46166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/>
              <a:t>Estilo Românico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2" y="4540600"/>
            <a:ext cx="8836376" cy="212875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5" name="Retângulo 4"/>
          <p:cNvSpPr/>
          <p:nvPr/>
        </p:nvSpPr>
        <p:spPr>
          <a:xfrm>
            <a:off x="128112" y="4540600"/>
            <a:ext cx="3363768" cy="6165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/>
          <p:cNvSpPr/>
          <p:nvPr/>
        </p:nvSpPr>
        <p:spPr>
          <a:xfrm>
            <a:off x="3419872" y="6165304"/>
            <a:ext cx="5544616" cy="5040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/>
          <p:cNvCxnSpPr/>
          <p:nvPr/>
        </p:nvCxnSpPr>
        <p:spPr>
          <a:xfrm flipH="1">
            <a:off x="2771800" y="1052736"/>
            <a:ext cx="2592288" cy="1584176"/>
          </a:xfrm>
          <a:prstGeom prst="straightConnector1">
            <a:avLst/>
          </a:prstGeom>
          <a:ln w="57150">
            <a:solidFill>
              <a:srgbClr val="FF000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5364088" y="764704"/>
            <a:ext cx="208823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NAVE CENTRAL</a:t>
            </a:r>
          </a:p>
        </p:txBody>
      </p:sp>
      <p:cxnSp>
        <p:nvCxnSpPr>
          <p:cNvPr id="12" name="Conector de seta reta 11"/>
          <p:cNvCxnSpPr/>
          <p:nvPr/>
        </p:nvCxnSpPr>
        <p:spPr>
          <a:xfrm flipH="1">
            <a:off x="3440927" y="1514195"/>
            <a:ext cx="2592288" cy="1584176"/>
          </a:xfrm>
          <a:prstGeom prst="straightConnector1">
            <a:avLst/>
          </a:prstGeom>
          <a:ln w="57150">
            <a:solidFill>
              <a:srgbClr val="00B05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6192180" y="1268760"/>
            <a:ext cx="183620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ALAS LATERAIS</a:t>
            </a:r>
          </a:p>
        </p:txBody>
      </p:sp>
      <p:cxnSp>
        <p:nvCxnSpPr>
          <p:cNvPr id="14" name="Conector de seta reta 13"/>
          <p:cNvCxnSpPr/>
          <p:nvPr/>
        </p:nvCxnSpPr>
        <p:spPr>
          <a:xfrm flipH="1">
            <a:off x="2627784" y="1988840"/>
            <a:ext cx="3240360" cy="1440160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6033215" y="1844824"/>
            <a:ext cx="213918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ABSIDE</a:t>
            </a:r>
          </a:p>
        </p:txBody>
      </p:sp>
      <p:cxnSp>
        <p:nvCxnSpPr>
          <p:cNvPr id="17" name="Conector de seta reta 16"/>
          <p:cNvCxnSpPr/>
          <p:nvPr/>
        </p:nvCxnSpPr>
        <p:spPr>
          <a:xfrm flipH="1">
            <a:off x="2627784" y="2420888"/>
            <a:ext cx="3240360" cy="792088"/>
          </a:xfrm>
          <a:prstGeom prst="straightConnector1">
            <a:avLst/>
          </a:prstGeom>
          <a:ln w="57150">
            <a:solidFill>
              <a:srgbClr val="002060"/>
            </a:solidFill>
            <a:prstDash val="lgDashDot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6033215" y="2214156"/>
            <a:ext cx="156312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SARCÓFAGO</a:t>
            </a:r>
          </a:p>
        </p:txBody>
      </p:sp>
    </p:spTree>
    <p:extLst>
      <p:ext uri="{BB962C8B-B14F-4D97-AF65-F5344CB8AC3E}">
        <p14:creationId xmlns:p14="http://schemas.microsoft.com/office/powerpoint/2010/main" val="3028839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0"/>
            <a:ext cx="3707904" cy="83671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ESTILO ROMÂNICO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1268760"/>
            <a:ext cx="3707904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/>
              <a:t>ARQUITETURA – </a:t>
            </a:r>
          </a:p>
          <a:p>
            <a:r>
              <a:rPr lang="pt-BR" sz="2400" dirty="0"/>
              <a:t>- Resgate do clássico: (1) Utilização de abóbadas de berço e de arestas; (2) com aberturas estreitas usadas como janelas.</a:t>
            </a:r>
          </a:p>
        </p:txBody>
      </p:sp>
      <p:sp>
        <p:nvSpPr>
          <p:cNvPr id="6" name="AutoShape 4" descr="Resultado de imagem para abóbada de berço e de aresta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411663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AutoShape 6" descr="Resultado de imagem para abóbada de berço e de aresta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564063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8" name="AutoShape 8" descr="Resultado de imagem para abóbada de berço e de aresta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716463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9" name="AutoShape 10" descr="Resultado de imagem para abóbada de berço e de aresta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4868863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60" name="Picture 12" descr="Resultado de imagem para abóbada de berço e de aresta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28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Resultado de imagem para abadia de moissac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ixaDeTexto 9"/>
          <p:cNvSpPr txBox="1"/>
          <p:nvPr/>
        </p:nvSpPr>
        <p:spPr>
          <a:xfrm>
            <a:off x="0" y="7937"/>
            <a:ext cx="2483768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ABADIA DE MOISSAC (Saint-Pierre)</a:t>
            </a:r>
          </a:p>
        </p:txBody>
      </p:sp>
    </p:spTree>
    <p:extLst>
      <p:ext uri="{BB962C8B-B14F-4D97-AF65-F5344CB8AC3E}">
        <p14:creationId xmlns:p14="http://schemas.microsoft.com/office/powerpoint/2010/main" val="395488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75C0D2-45C2-47C5-8B51-145D7BE33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2B42DF-07D1-49FE-BCB9-B0772389BC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14" descr="Resultado de imagem para tímpano da abadia de moissac">
            <a:hlinkClick r:id="rId2"/>
            <a:extLst>
              <a:ext uri="{FF2B5EF4-FFF2-40B4-BE49-F238E27FC236}">
                <a16:creationId xmlns:a16="http://schemas.microsoft.com/office/drawing/2014/main" id="{748FE335-BAA9-4B99-AA2A-941EBD224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8" y="-14333"/>
            <a:ext cx="9115862" cy="686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37802C8E-F61A-4300-800B-3B4D32C25DD0}"/>
              </a:ext>
            </a:extLst>
          </p:cNvPr>
          <p:cNvSpPr txBox="1"/>
          <p:nvPr/>
        </p:nvSpPr>
        <p:spPr>
          <a:xfrm>
            <a:off x="1524000" y="4437275"/>
            <a:ext cx="2183904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TÍMPANO DE MOISSAC</a:t>
            </a:r>
          </a:p>
        </p:txBody>
      </p:sp>
      <p:cxnSp>
        <p:nvCxnSpPr>
          <p:cNvPr id="6" name="Conector de seta reta 17">
            <a:extLst>
              <a:ext uri="{FF2B5EF4-FFF2-40B4-BE49-F238E27FC236}">
                <a16:creationId xmlns:a16="http://schemas.microsoft.com/office/drawing/2014/main" id="{54671CC1-9EB9-4E98-A124-10EF2EEB7731}"/>
              </a:ext>
            </a:extLst>
          </p:cNvPr>
          <p:cNvCxnSpPr/>
          <p:nvPr/>
        </p:nvCxnSpPr>
        <p:spPr>
          <a:xfrm flipH="1">
            <a:off x="3827662" y="1268760"/>
            <a:ext cx="918889" cy="65276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Conector de seta reta 13">
            <a:extLst>
              <a:ext uri="{FF2B5EF4-FFF2-40B4-BE49-F238E27FC236}">
                <a16:creationId xmlns:a16="http://schemas.microsoft.com/office/drawing/2014/main" id="{D5A1D4FF-2387-470E-B8A8-EFBCBBAC3BC8}"/>
              </a:ext>
            </a:extLst>
          </p:cNvPr>
          <p:cNvCxnSpPr/>
          <p:nvPr/>
        </p:nvCxnSpPr>
        <p:spPr>
          <a:xfrm flipH="1">
            <a:off x="5021263" y="1988840"/>
            <a:ext cx="918889" cy="65276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956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359DAA-1DA0-4BE6-AFA1-D2EF689D6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41A77D-A8CB-403E-BF5F-566C721D5F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16" descr="Resultado de imagem para TREMÓ da abadia de moissac">
            <a:hlinkClick r:id="rId2"/>
            <a:extLst>
              <a:ext uri="{FF2B5EF4-FFF2-40B4-BE49-F238E27FC236}">
                <a16:creationId xmlns:a16="http://schemas.microsoft.com/office/drawing/2014/main" id="{02D7475E-7992-4462-B4B0-81DA305F16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662" y="-99392"/>
            <a:ext cx="5316340" cy="6845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0D5B52A5-D251-4B05-B19D-A3DA9A3D1F90}"/>
              </a:ext>
            </a:extLst>
          </p:cNvPr>
          <p:cNvSpPr txBox="1"/>
          <p:nvPr/>
        </p:nvSpPr>
        <p:spPr>
          <a:xfrm>
            <a:off x="3759175" y="5979000"/>
            <a:ext cx="2112490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TREMÓ do tímpano da Abadia de Saint-Pierre</a:t>
            </a:r>
          </a:p>
        </p:txBody>
      </p:sp>
    </p:spTree>
    <p:extLst>
      <p:ext uri="{BB962C8B-B14F-4D97-AF65-F5344CB8AC3E}">
        <p14:creationId xmlns:p14="http://schemas.microsoft.com/office/powerpoint/2010/main" val="199055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571BCE-BF6D-4C14-A937-A9A47E40A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EABF92D-3D6C-41A0-A85D-FE09BB643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Picture 18" descr="Resultado de imagem para capiteis de Moissac">
            <a:hlinkClick r:id="rId2"/>
            <a:extLst>
              <a:ext uri="{FF2B5EF4-FFF2-40B4-BE49-F238E27FC236}">
                <a16:creationId xmlns:a16="http://schemas.microsoft.com/office/drawing/2014/main" id="{3D9BFA18-2D9B-4C06-8E6C-8637A4D37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941" y="-171400"/>
            <a:ext cx="9115864" cy="6850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4587720C-DA5F-4BD4-97C3-8FEF6F15D8BD}"/>
              </a:ext>
            </a:extLst>
          </p:cNvPr>
          <p:cNvSpPr txBox="1"/>
          <p:nvPr/>
        </p:nvSpPr>
        <p:spPr>
          <a:xfrm>
            <a:off x="5021263" y="3501008"/>
            <a:ext cx="4094599" cy="147732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Obras que deram início ao estilo </a:t>
            </a:r>
            <a:r>
              <a:rPr lang="pt-BR" dirty="0" err="1"/>
              <a:t>românco</a:t>
            </a:r>
            <a:r>
              <a:rPr lang="pt-BR" dirty="0"/>
              <a:t> (resgate da tradição greco-romana)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B7F13118-11AD-4E79-AA25-0897A3E0E0DD}"/>
              </a:ext>
            </a:extLst>
          </p:cNvPr>
          <p:cNvSpPr txBox="1"/>
          <p:nvPr/>
        </p:nvSpPr>
        <p:spPr>
          <a:xfrm>
            <a:off x="28138" y="5979000"/>
            <a:ext cx="2959686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/>
              <a:t>Capiteis do Claustro da Abadia de </a:t>
            </a:r>
            <a:r>
              <a:rPr lang="pt-BR" dirty="0" err="1"/>
              <a:t>Moissac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520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catedral de pisa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73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3995936" cy="1200329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sz="2400" dirty="0"/>
              <a:t>CATEDRAL DE PISA –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Mais próxima ao clássico – colunas e frontões</a:t>
            </a:r>
          </a:p>
        </p:txBody>
      </p:sp>
      <p:cxnSp>
        <p:nvCxnSpPr>
          <p:cNvPr id="7" name="Conector de seta reta 6"/>
          <p:cNvCxnSpPr/>
          <p:nvPr/>
        </p:nvCxnSpPr>
        <p:spPr>
          <a:xfrm flipH="1">
            <a:off x="7956376" y="2338685"/>
            <a:ext cx="72008" cy="108012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53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</TotalTime>
  <Words>511</Words>
  <Application>Microsoft Office PowerPoint</Application>
  <PresentationFormat>Apresentação na tela (4:3)</PresentationFormat>
  <Paragraphs>92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2" baseType="lpstr">
      <vt:lpstr>Algerian</vt:lpstr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</dc:creator>
  <cp:lastModifiedBy>CARLOS AUGUSTO</cp:lastModifiedBy>
  <cp:revision>45</cp:revision>
  <dcterms:created xsi:type="dcterms:W3CDTF">2017-08-24T18:06:44Z</dcterms:created>
  <dcterms:modified xsi:type="dcterms:W3CDTF">2020-03-13T20:53:49Z</dcterms:modified>
</cp:coreProperties>
</file>