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9" r:id="rId2"/>
    <p:sldId id="275" r:id="rId3"/>
    <p:sldId id="349" r:id="rId4"/>
    <p:sldId id="352" r:id="rId5"/>
    <p:sldId id="358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73" r:id="rId18"/>
    <p:sldId id="374" r:id="rId19"/>
    <p:sldId id="375" r:id="rId20"/>
    <p:sldId id="376" r:id="rId21"/>
    <p:sldId id="377" r:id="rId2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B0F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63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7DDE5B-3010-4A07-9440-69FE70F8A1DD}" type="datetimeFigureOut">
              <a:rPr lang="pt-BR"/>
              <a:pPr>
                <a:defRPr/>
              </a:pPr>
              <a:t>14/04/2020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0710920-9D7B-4F06-94CB-B2FC04D8A1A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A634D4-EA30-4673-B31F-EE14D2E0E5DC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18303-35F7-4479-9731-88E804AFF5BD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7EE2-5583-46E0-ABB8-24E71A14C3CC}" type="datetimeFigureOut">
              <a:rPr lang="pt-BR"/>
              <a:pPr>
                <a:defRPr/>
              </a:pPr>
              <a:t>14/04/2020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CD649-36E2-476B-81C3-6621FCC3C4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3EC0B-D368-48C2-B6B9-7342024F4835}" type="datetimeFigureOut">
              <a:rPr lang="pt-BR"/>
              <a:pPr>
                <a:defRPr/>
              </a:pPr>
              <a:t>14/04/2020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CD08-3F15-4F99-8987-3AD807DA9D4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66891-3E4F-4425-9BF9-4804AFC1D91A}" type="datetimeFigureOut">
              <a:rPr lang="pt-BR"/>
              <a:pPr>
                <a:defRPr/>
              </a:pPr>
              <a:t>14/04/2020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6CD87-58E5-4A30-9095-BF48964FFFA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3E24D-EB49-41A0-A7AB-E95B6BC5F0CE}" type="datetimeFigureOut">
              <a:rPr lang="pt-BR"/>
              <a:pPr>
                <a:defRPr/>
              </a:pPr>
              <a:t>14/04/2020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19A88-7355-4B87-856F-2A19587BA38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8A22D-67FE-4A06-834F-B256581189EA}" type="datetimeFigureOut">
              <a:rPr lang="pt-BR"/>
              <a:pPr>
                <a:defRPr/>
              </a:pPr>
              <a:t>14/04/2020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41002-7ED6-42A4-BF8F-A1F49414FFB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6E4D4-D43D-4B3B-9308-08470E67FC57}" type="datetimeFigureOut">
              <a:rPr lang="pt-BR"/>
              <a:pPr>
                <a:defRPr/>
              </a:pPr>
              <a:t>14/04/2020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E0942-3F4F-494D-9E7A-5FCD908E71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F88B5-2BCD-4819-BC70-BE98D1995BCD}" type="datetimeFigureOut">
              <a:rPr lang="pt-BR"/>
              <a:pPr>
                <a:defRPr/>
              </a:pPr>
              <a:t>14/04/2020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914A4-B5E3-4BA3-926F-2C0BDEC7F0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63839-166E-4586-A5A1-99B431FB351E}" type="datetimeFigureOut">
              <a:rPr lang="pt-BR"/>
              <a:pPr>
                <a:defRPr/>
              </a:pPr>
              <a:t>14/04/2020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A2AF1-D385-4A23-8895-74ED8C0D92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413E9-C568-4BDA-B5D7-FC78C5472436}" type="datetimeFigureOut">
              <a:rPr lang="pt-BR"/>
              <a:pPr>
                <a:defRPr/>
              </a:pPr>
              <a:t>14/04/2020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719FF-6D1C-4E90-AC40-E3AB661ABE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CD56D-DD4B-4270-90FB-03EB317D690A}" type="datetimeFigureOut">
              <a:rPr lang="pt-BR"/>
              <a:pPr>
                <a:defRPr/>
              </a:pPr>
              <a:t>14/04/2020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ECD34-7D63-4E34-82E2-F8F29AC3D18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53A18-6BEE-4FDF-8719-89383878FB84}" type="datetimeFigureOut">
              <a:rPr lang="pt-BR"/>
              <a:pPr>
                <a:defRPr/>
              </a:pPr>
              <a:t>14/04/2020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BA1E5-DEE7-47C3-A1DB-E079B4BDC3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C40CED-8046-415D-8A36-1A7DA30EC4BE}" type="datetimeFigureOut">
              <a:rPr lang="pt-BR"/>
              <a:pPr>
                <a:defRPr/>
              </a:pPr>
              <a:t>14/04/2020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09C74E-AA9D-421F-8141-B78441E588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CaixaDeTexto 7"/>
          <p:cNvSpPr txBox="1">
            <a:spLocks noChangeArrowheads="1"/>
          </p:cNvSpPr>
          <p:nvPr/>
        </p:nvSpPr>
        <p:spPr bwMode="auto">
          <a:xfrm>
            <a:off x="179388" y="404813"/>
            <a:ext cx="424815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Filo </a:t>
            </a:r>
            <a:r>
              <a:rPr lang="pt-BR" sz="2400" b="1" i="1" dirty="0"/>
              <a:t>Nematelmintos</a:t>
            </a:r>
          </a:p>
          <a:p>
            <a:pPr>
              <a:lnSpc>
                <a:spcPct val="150000"/>
              </a:lnSpc>
            </a:pPr>
            <a:endParaRPr lang="pt-BR" b="1" u="sng" dirty="0"/>
          </a:p>
          <a:p>
            <a:pPr>
              <a:lnSpc>
                <a:spcPct val="150000"/>
              </a:lnSpc>
            </a:pPr>
            <a:r>
              <a:rPr lang="pt-BR" sz="1600" b="1" u="sng" dirty="0"/>
              <a:t>Características: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sz="1600" dirty="0"/>
              <a:t> </a:t>
            </a:r>
            <a:r>
              <a:rPr lang="pt-BR" dirty="0"/>
              <a:t>Do grego, </a:t>
            </a:r>
            <a:r>
              <a:rPr lang="pt-BR" i="1" dirty="0" err="1"/>
              <a:t>nemato</a:t>
            </a:r>
            <a:r>
              <a:rPr lang="pt-BR" i="1" dirty="0"/>
              <a:t> = fio ou filamento</a:t>
            </a:r>
            <a:r>
              <a:rPr lang="pt-BR" dirty="0"/>
              <a:t> + </a:t>
            </a:r>
            <a:r>
              <a:rPr lang="pt-BR" i="1" dirty="0" err="1"/>
              <a:t>helmins</a:t>
            </a:r>
            <a:r>
              <a:rPr lang="pt-BR" i="1" dirty="0"/>
              <a:t> = </a:t>
            </a:r>
            <a:r>
              <a:rPr lang="pt-BR" dirty="0"/>
              <a:t> verme;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  Antes eram classificados dentro de um grupo maior, o filo </a:t>
            </a:r>
            <a:r>
              <a:rPr lang="pt-BR" dirty="0" err="1"/>
              <a:t>Asquelmintos</a:t>
            </a:r>
            <a:r>
              <a:rPr lang="pt-BR" dirty="0"/>
              <a:t>;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 Existem cerca de 90 mil espécies descritas de vermes nematódeos;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 Vivem em diferentes </a:t>
            </a:r>
            <a:r>
              <a:rPr lang="pt-BR" dirty="0" err="1"/>
              <a:t>habitats</a:t>
            </a:r>
            <a:r>
              <a:rPr lang="pt-BR" dirty="0"/>
              <a:t> (marinhos, dulcícolas e terrestres – terra úmida);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 A maioria é de vida livre, mas muitos são parasitas de animais e plantas.</a:t>
            </a:r>
          </a:p>
        </p:txBody>
      </p:sp>
      <p:sp>
        <p:nvSpPr>
          <p:cNvPr id="11" name="CaixaDeTexto 7"/>
          <p:cNvSpPr txBox="1">
            <a:spLocks noChangeArrowheads="1"/>
          </p:cNvSpPr>
          <p:nvPr/>
        </p:nvSpPr>
        <p:spPr bwMode="auto">
          <a:xfrm>
            <a:off x="4464050" y="5805264"/>
            <a:ext cx="467995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sz="1600" dirty="0"/>
              <a:t> O tamanho corporal varia de poucos milímetros ate 8m !</a:t>
            </a:r>
          </a:p>
        </p:txBody>
      </p:sp>
      <p:pic>
        <p:nvPicPr>
          <p:cNvPr id="2054" name="Picture 13" descr="Nematelmin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764704"/>
            <a:ext cx="2951857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5" descr="Nematelmin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9563" y="3644900"/>
            <a:ext cx="2124075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Roundworm Life Cyc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628775"/>
            <a:ext cx="5400675" cy="505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CaixaDeTexto 6"/>
          <p:cNvSpPr txBox="1">
            <a:spLocks noChangeArrowheads="1"/>
          </p:cNvSpPr>
          <p:nvPr/>
        </p:nvSpPr>
        <p:spPr bwMode="auto">
          <a:xfrm>
            <a:off x="1979613" y="1125538"/>
            <a:ext cx="5184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 b="1"/>
              <a:t>Ciclo de vIda do </a:t>
            </a:r>
            <a:r>
              <a:rPr lang="pt-BR" sz="2000" b="1" i="1"/>
              <a:t>Ascaris lumbricoides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7"/>
          <p:cNvSpPr txBox="1">
            <a:spLocks noChangeArrowheads="1"/>
          </p:cNvSpPr>
          <p:nvPr/>
        </p:nvSpPr>
        <p:spPr bwMode="auto">
          <a:xfrm>
            <a:off x="179388" y="404813"/>
            <a:ext cx="8964612" cy="3595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Filo </a:t>
            </a:r>
            <a:r>
              <a:rPr lang="pt-BR" sz="2400" b="1" i="1" dirty="0"/>
              <a:t>Nematelmintos</a:t>
            </a:r>
          </a:p>
          <a:p>
            <a:pPr>
              <a:lnSpc>
                <a:spcPct val="150000"/>
              </a:lnSpc>
            </a:pPr>
            <a:endParaRPr lang="pt-BR" b="1" u="sng" dirty="0"/>
          </a:p>
          <a:p>
            <a:pPr>
              <a:lnSpc>
                <a:spcPct val="150000"/>
              </a:lnSpc>
            </a:pPr>
            <a:r>
              <a:rPr lang="pt-BR" sz="2000" b="1" u="sng" dirty="0"/>
              <a:t>Verminoses causadas por Nematelmintos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sz="2000" b="1" dirty="0"/>
              <a:t> </a:t>
            </a:r>
            <a:r>
              <a:rPr lang="pt-BR" sz="1600" b="1" dirty="0"/>
              <a:t>Amarelão (ancilostomose) e Ascaridíase</a:t>
            </a:r>
          </a:p>
          <a:p>
            <a:pPr>
              <a:lnSpc>
                <a:spcPct val="150000"/>
              </a:lnSpc>
            </a:pPr>
            <a:r>
              <a:rPr lang="pt-BR" u="sng" dirty="0"/>
              <a:t>Medidas profiláticas: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t-BR" dirty="0"/>
              <a:t> Saneamento básico adequado, cuidados com o consumo de alimentos crus, usar calçado em solos contaminados.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t-BR" dirty="0"/>
              <a:t> Tratar os doentes.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portalesmedicos.com/images/publicaciones/0801_manejo_ascaridiasis_pediatria/intestino_delgado_resecado_ascaris_lumbricoid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557338"/>
            <a:ext cx="46482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 descr="http://www.culturamix.com/wp-content/gallery/lombriga/13f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3068638"/>
            <a:ext cx="41910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7"/>
          <p:cNvSpPr txBox="1">
            <a:spLocks noChangeArrowheads="1"/>
          </p:cNvSpPr>
          <p:nvPr/>
        </p:nvSpPr>
        <p:spPr bwMode="auto">
          <a:xfrm>
            <a:off x="179388" y="404813"/>
            <a:ext cx="8964612" cy="4426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Filo </a:t>
            </a:r>
            <a:r>
              <a:rPr lang="pt-BR" sz="2400" b="1" i="1" dirty="0"/>
              <a:t>Nematelmintos</a:t>
            </a:r>
          </a:p>
          <a:p>
            <a:pPr>
              <a:lnSpc>
                <a:spcPct val="150000"/>
              </a:lnSpc>
            </a:pPr>
            <a:endParaRPr lang="pt-BR" b="1" u="sng" dirty="0"/>
          </a:p>
          <a:p>
            <a:pPr>
              <a:lnSpc>
                <a:spcPct val="150000"/>
              </a:lnSpc>
            </a:pPr>
            <a:r>
              <a:rPr lang="pt-BR" sz="2000" b="1" u="sng" dirty="0"/>
              <a:t>Verminoses causadas por Nematelmintos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sz="2000" b="1" dirty="0"/>
              <a:t> </a:t>
            </a:r>
            <a:r>
              <a:rPr lang="pt-BR" sz="2000" b="1" dirty="0" err="1"/>
              <a:t>Filariose</a:t>
            </a:r>
            <a:r>
              <a:rPr lang="pt-BR" sz="2000" b="1" dirty="0"/>
              <a:t> (elefantíase)</a:t>
            </a:r>
            <a:endParaRPr lang="pt-BR" sz="1600" b="1" dirty="0"/>
          </a:p>
          <a:p>
            <a:pPr>
              <a:lnSpc>
                <a:spcPct val="150000"/>
              </a:lnSpc>
              <a:buFontTx/>
              <a:buChar char="-"/>
            </a:pPr>
            <a:r>
              <a:rPr lang="pt-BR" sz="1600" dirty="0"/>
              <a:t> </a:t>
            </a:r>
            <a:r>
              <a:rPr lang="pt-BR" b="1" dirty="0"/>
              <a:t>Agente etiológico:</a:t>
            </a:r>
            <a:r>
              <a:rPr lang="pt-BR" dirty="0"/>
              <a:t> </a:t>
            </a:r>
            <a:r>
              <a:rPr lang="pt-BR" i="1" dirty="0" err="1"/>
              <a:t>Wuchereria</a:t>
            </a:r>
            <a:r>
              <a:rPr lang="pt-BR" i="1" dirty="0"/>
              <a:t> </a:t>
            </a:r>
            <a:r>
              <a:rPr lang="pt-BR" i="1" dirty="0" err="1"/>
              <a:t>bancrofti</a:t>
            </a:r>
            <a:r>
              <a:rPr lang="pt-BR" i="1" dirty="0"/>
              <a:t>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t-BR" b="1" dirty="0"/>
              <a:t> Hospedeiros:</a:t>
            </a:r>
            <a:r>
              <a:rPr lang="pt-BR" dirty="0"/>
              <a:t>  humanos (definitivos) e mosquitos (intermediários – </a:t>
            </a:r>
            <a:r>
              <a:rPr lang="pt-BR" dirty="0" err="1"/>
              <a:t>Culex</a:t>
            </a:r>
            <a:r>
              <a:rPr lang="pt-BR" dirty="0"/>
              <a:t>, </a:t>
            </a:r>
            <a:r>
              <a:rPr lang="pt-BR" dirty="0" err="1"/>
              <a:t>Anopheles</a:t>
            </a:r>
            <a:r>
              <a:rPr lang="pt-BR" dirty="0"/>
              <a:t>, </a:t>
            </a:r>
            <a:r>
              <a:rPr lang="pt-BR" dirty="0" err="1"/>
              <a:t>Aedes</a:t>
            </a:r>
            <a:r>
              <a:rPr lang="pt-BR" dirty="0"/>
              <a:t>);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t-BR" dirty="0"/>
              <a:t> </a:t>
            </a:r>
            <a:r>
              <a:rPr lang="pt-BR" b="1" dirty="0"/>
              <a:t>Local do parasitismo</a:t>
            </a:r>
            <a:r>
              <a:rPr lang="pt-BR" dirty="0"/>
              <a:t>: vasos linfáticos, obstruindo-os. A linfa produzida naturalmente pelo organismo não é reabsorvida, resultando em inchaços (principalmente dos membros).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1.bp.blogspot.com/_Nh5THuZ8j7s/TU3FIWsnfmI/AAAAAAAAG-E/MEnmdbx3HsY/s1600/Cul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1989138"/>
            <a:ext cx="6667500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CaixaDeTexto 5"/>
          <p:cNvSpPr txBox="1">
            <a:spLocks noChangeArrowheads="1"/>
          </p:cNvSpPr>
          <p:nvPr/>
        </p:nvSpPr>
        <p:spPr bwMode="auto">
          <a:xfrm>
            <a:off x="2843213" y="1557338"/>
            <a:ext cx="2952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i="1"/>
              <a:t>Culex sp.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portalsaofrancisco.com.br/alfa/filo-nematelmintos/imagens/ciclo-da-elefantia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" y="1125538"/>
            <a:ext cx="8540750" cy="568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/>
        </p:nvSpPr>
        <p:spPr>
          <a:xfrm>
            <a:off x="0" y="1268413"/>
            <a:ext cx="2339975" cy="55895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6443663" y="1196975"/>
            <a:ext cx="2520950" cy="37449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cookislands.bishopmuseum.org/MM/MX5/5AG000_Wuch-banc_mix1_M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916113"/>
            <a:ext cx="5715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smittskyddsinstitutet.se/upload/Analyser-tv%C3%A5/WbancroftiMikrFilS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1268413"/>
            <a:ext cx="6121400" cy="459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CaixaDeTexto 5"/>
          <p:cNvSpPr txBox="1">
            <a:spLocks noChangeArrowheads="1"/>
          </p:cNvSpPr>
          <p:nvPr/>
        </p:nvSpPr>
        <p:spPr bwMode="auto">
          <a:xfrm>
            <a:off x="2195513" y="6021388"/>
            <a:ext cx="45370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i="1"/>
              <a:t>Wuchereria bancrofti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7"/>
          <p:cNvSpPr txBox="1">
            <a:spLocks noChangeArrowheads="1"/>
          </p:cNvSpPr>
          <p:nvPr/>
        </p:nvSpPr>
        <p:spPr bwMode="auto">
          <a:xfrm>
            <a:off x="179388" y="404813"/>
            <a:ext cx="8640762" cy="309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/>
              <a:t>Filo </a:t>
            </a:r>
            <a:r>
              <a:rPr lang="pt-BR" sz="2400" b="1" i="1"/>
              <a:t>Nematelmintos</a:t>
            </a:r>
          </a:p>
          <a:p>
            <a:pPr>
              <a:lnSpc>
                <a:spcPct val="150000"/>
              </a:lnSpc>
            </a:pPr>
            <a:endParaRPr lang="pt-BR" b="1" u="sng"/>
          </a:p>
          <a:p>
            <a:pPr>
              <a:lnSpc>
                <a:spcPct val="150000"/>
              </a:lnSpc>
            </a:pPr>
            <a:r>
              <a:rPr lang="pt-BR" sz="2000" b="1" u="sng"/>
              <a:t>Verminoses causadas por Nematelmintos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sz="2000" b="1"/>
              <a:t> </a:t>
            </a:r>
            <a:r>
              <a:rPr lang="pt-BR" sz="1600" b="1"/>
              <a:t>Filariose</a:t>
            </a:r>
          </a:p>
          <a:p>
            <a:pPr>
              <a:lnSpc>
                <a:spcPct val="150000"/>
              </a:lnSpc>
            </a:pPr>
            <a:r>
              <a:rPr lang="pt-BR" sz="1600" u="sng"/>
              <a:t>Medidas profiláticas: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t-BR" sz="1600"/>
              <a:t> Eliminar focos do mosquito transmissor, usar repelentes, instalar mosquiteiros em janelas;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t-BR" sz="1600"/>
              <a:t> Tratar os doentes.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7"/>
          <p:cNvSpPr txBox="1">
            <a:spLocks noChangeArrowheads="1"/>
          </p:cNvSpPr>
          <p:nvPr/>
        </p:nvSpPr>
        <p:spPr bwMode="auto">
          <a:xfrm>
            <a:off x="179388" y="404813"/>
            <a:ext cx="5905500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b="1"/>
              <a:t>Filo </a:t>
            </a:r>
            <a:r>
              <a:rPr lang="pt-BR" sz="2400" b="1" i="1"/>
              <a:t>Nematelmintos</a:t>
            </a:r>
          </a:p>
          <a:p>
            <a:pPr algn="just">
              <a:lnSpc>
                <a:spcPct val="150000"/>
              </a:lnSpc>
            </a:pPr>
            <a:endParaRPr lang="pt-BR" b="1" u="sng"/>
          </a:p>
          <a:p>
            <a:pPr algn="just">
              <a:lnSpc>
                <a:spcPct val="150000"/>
              </a:lnSpc>
            </a:pPr>
            <a:r>
              <a:rPr lang="pt-BR" sz="2000" b="1" u="sng"/>
              <a:t>Verminoses causadas por Nematelmintos</a:t>
            </a:r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pt-BR" sz="2000" b="1"/>
              <a:t> Oxiuríase</a:t>
            </a:r>
            <a:endParaRPr lang="pt-BR" sz="1600" b="1"/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1600"/>
              <a:t> Agente etiológico: </a:t>
            </a:r>
            <a:r>
              <a:rPr lang="pt-BR" sz="1600" i="1"/>
              <a:t>Enterobius vermiculares;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1600"/>
              <a:t> Hospedeiros:  apenas humanos;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1600"/>
              <a:t> Local do parasitismo: intestino grosso. As fêmeas botam ovos na região perianal, causando muito prurido. Irritabilidade, diarreia, náuseas, emagrecimento, vômitos e dores abdominais são os outros sintomas. </a:t>
            </a:r>
          </a:p>
        </p:txBody>
      </p:sp>
      <p:pic>
        <p:nvPicPr>
          <p:cNvPr id="16388" name="Picture 2" descr="http://www.classe.es/salud/img/oxiur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1557338"/>
            <a:ext cx="2592387" cy="243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7"/>
          <p:cNvSpPr txBox="1">
            <a:spLocks noChangeArrowheads="1"/>
          </p:cNvSpPr>
          <p:nvPr/>
        </p:nvSpPr>
        <p:spPr bwMode="auto">
          <a:xfrm>
            <a:off x="3275856" y="260648"/>
            <a:ext cx="5688756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Filo </a:t>
            </a:r>
            <a:r>
              <a:rPr lang="pt-BR" sz="2400" b="1" i="1" dirty="0"/>
              <a:t>Nematelmintos</a:t>
            </a:r>
          </a:p>
          <a:p>
            <a:pPr>
              <a:lnSpc>
                <a:spcPct val="150000"/>
              </a:lnSpc>
            </a:pPr>
            <a:endParaRPr lang="pt-BR" b="1" u="sng" dirty="0"/>
          </a:p>
          <a:p>
            <a:pPr>
              <a:lnSpc>
                <a:spcPct val="150000"/>
              </a:lnSpc>
            </a:pPr>
            <a:r>
              <a:rPr lang="pt-BR" sz="1600" b="1" u="sng" dirty="0"/>
              <a:t>Características:</a:t>
            </a:r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pt-BR" sz="1600" dirty="0"/>
              <a:t> </a:t>
            </a:r>
            <a:r>
              <a:rPr lang="pt-BR" sz="2000" dirty="0"/>
              <a:t>Padrão corporal: vermes de corpo cilíndrico e alongado, </a:t>
            </a:r>
            <a:r>
              <a:rPr lang="pt-BR" sz="2000" dirty="0" err="1"/>
              <a:t>não-segmentado</a:t>
            </a:r>
            <a:r>
              <a:rPr lang="pt-BR" sz="2000" dirty="0"/>
              <a:t> (liso) e revestido por cutícula proteica;</a:t>
            </a:r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pt-BR" sz="2000" dirty="0"/>
              <a:t> </a:t>
            </a:r>
            <a:r>
              <a:rPr lang="pt-BR" sz="2000" dirty="0" err="1"/>
              <a:t>Protostômios</a:t>
            </a:r>
            <a:r>
              <a:rPr lang="pt-BR" sz="2000" dirty="0"/>
              <a:t>, triblásticos e apresentam simetria bilateral;</a:t>
            </a:r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pt-BR" sz="2000" u="sng" dirty="0"/>
              <a:t> </a:t>
            </a:r>
            <a:r>
              <a:rPr lang="pt-BR" sz="2000" b="1" u="sng" dirty="0">
                <a:solidFill>
                  <a:srgbClr val="FF0000"/>
                </a:solidFill>
              </a:rPr>
              <a:t>Novidades Evolutivas</a:t>
            </a:r>
            <a:r>
              <a:rPr lang="pt-BR" sz="2000" u="sng" dirty="0"/>
              <a:t>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000" b="1" dirty="0" smtClean="0"/>
              <a:t>TUBO DIGESTÓRIO COMPLETO</a:t>
            </a:r>
            <a:r>
              <a:rPr lang="pt-BR" sz="2000" dirty="0" smtClean="0"/>
              <a:t> </a:t>
            </a:r>
            <a:r>
              <a:rPr lang="pt-BR" sz="2000" dirty="0"/>
              <a:t>(com duas aberturas, boca e ânus): Qual é a vantagem</a:t>
            </a:r>
            <a:r>
              <a:rPr lang="pt-BR" sz="2000" dirty="0" smtClean="0"/>
              <a:t>?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000" b="1" dirty="0" smtClean="0"/>
              <a:t>PSEUDOCELOMADOS</a:t>
            </a:r>
            <a:endParaRPr lang="pt-BR" sz="2000" b="1" dirty="0"/>
          </a:p>
        </p:txBody>
      </p:sp>
      <p:pic>
        <p:nvPicPr>
          <p:cNvPr id="3076" name="Picture 11" descr="http://ceticismo.net/wp-content/uploads/nematode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2849191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upload.wikimedia.org/wikipedia/commons/thumb/e/ee/Enterobius_vermicularis_LifeCycle_pt-version.svg/300px-Enterobius_vermicularis_LifeCycle_pt-version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1098550"/>
            <a:ext cx="5113338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179388" y="404813"/>
            <a:ext cx="8640762" cy="309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/>
              <a:t>Filo </a:t>
            </a:r>
            <a:r>
              <a:rPr lang="pt-BR" sz="2400" b="1" i="1"/>
              <a:t>Nematelmintos</a:t>
            </a:r>
          </a:p>
          <a:p>
            <a:pPr>
              <a:lnSpc>
                <a:spcPct val="150000"/>
              </a:lnSpc>
            </a:pPr>
            <a:endParaRPr lang="pt-BR" b="1" u="sng"/>
          </a:p>
          <a:p>
            <a:pPr>
              <a:lnSpc>
                <a:spcPct val="150000"/>
              </a:lnSpc>
            </a:pPr>
            <a:r>
              <a:rPr lang="pt-BR" sz="2000" b="1" u="sng"/>
              <a:t>Verminoses causadas por Nematelmintos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sz="2000" b="1"/>
              <a:t> </a:t>
            </a:r>
            <a:r>
              <a:rPr lang="pt-BR" sz="1600" b="1"/>
              <a:t>Oxiuríase</a:t>
            </a:r>
          </a:p>
          <a:p>
            <a:pPr>
              <a:lnSpc>
                <a:spcPct val="150000"/>
              </a:lnSpc>
            </a:pPr>
            <a:r>
              <a:rPr lang="pt-BR" sz="1600" u="sng"/>
              <a:t>Medidas profiláticas: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t-BR" sz="1600"/>
              <a:t> Higiene pessoal, limpeza adequada de dormitórios, de roupas íntimas e de cama;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t-BR" sz="1600"/>
              <a:t> Tratar os doentes.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http://static.infoescola.com/wp-content/uploads/2010/08/sistema-digestivo-nematelmint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2133600"/>
            <a:ext cx="714375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ww.flaviocbarreto.bio.br/imagens/pseudoceloma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7900" y="3716338"/>
            <a:ext cx="403225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6" descr="http://www.flaviocbarreto.bio.br/imagens/acelomado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1125538"/>
            <a:ext cx="4176712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acelomados,psseudo"/>
          <p:cNvPicPr>
            <a:picLocks noChangeAspect="1" noChangeArrowheads="1"/>
          </p:cNvPicPr>
          <p:nvPr/>
        </p:nvPicPr>
        <p:blipFill>
          <a:blip r:embed="rId4" cstate="print"/>
          <a:srcRect t="26508" r="13037" b="42090"/>
          <a:stretch>
            <a:fillRect/>
          </a:stretch>
        </p:blipFill>
        <p:spPr bwMode="auto">
          <a:xfrm>
            <a:off x="395288" y="3789363"/>
            <a:ext cx="395922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celomados,psseudo"/>
          <p:cNvPicPr>
            <a:picLocks noChangeAspect="1" noChangeArrowheads="1"/>
          </p:cNvPicPr>
          <p:nvPr/>
        </p:nvPicPr>
        <p:blipFill>
          <a:blip r:embed="rId4" cstate="print"/>
          <a:srcRect r="1006" b="76814"/>
          <a:stretch>
            <a:fillRect/>
          </a:stretch>
        </p:blipFill>
        <p:spPr bwMode="auto">
          <a:xfrm>
            <a:off x="323850" y="1198563"/>
            <a:ext cx="424815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acelomados,psseudo"/>
          <p:cNvPicPr>
            <a:picLocks noChangeAspect="1" noChangeArrowheads="1"/>
          </p:cNvPicPr>
          <p:nvPr/>
        </p:nvPicPr>
        <p:blipFill>
          <a:blip r:embed="rId2" cstate="print"/>
          <a:srcRect t="59663" r="11856"/>
          <a:stretch>
            <a:fillRect/>
          </a:stretch>
        </p:blipFill>
        <p:spPr bwMode="auto">
          <a:xfrm>
            <a:off x="827584" y="3429000"/>
            <a:ext cx="6408712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2" descr="acelomados,psseudo"/>
          <p:cNvPicPr>
            <a:picLocks noChangeAspect="1" noChangeArrowheads="1"/>
          </p:cNvPicPr>
          <p:nvPr/>
        </p:nvPicPr>
        <p:blipFill>
          <a:blip r:embed="rId2" cstate="print"/>
          <a:srcRect t="26508" r="13037" b="42090"/>
          <a:stretch>
            <a:fillRect/>
          </a:stretch>
        </p:blipFill>
        <p:spPr bwMode="auto">
          <a:xfrm>
            <a:off x="1187624" y="404663"/>
            <a:ext cx="5256584" cy="2680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7"/>
          <p:cNvSpPr txBox="1">
            <a:spLocks noChangeArrowheads="1"/>
          </p:cNvSpPr>
          <p:nvPr/>
        </p:nvSpPr>
        <p:spPr bwMode="auto">
          <a:xfrm>
            <a:off x="395536" y="836712"/>
            <a:ext cx="5256212" cy="521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Filo </a:t>
            </a:r>
            <a:r>
              <a:rPr lang="pt-BR" sz="2400" b="1" i="1" dirty="0"/>
              <a:t>Nematelmintos</a:t>
            </a:r>
          </a:p>
          <a:p>
            <a:pPr>
              <a:lnSpc>
                <a:spcPct val="150000"/>
              </a:lnSpc>
            </a:pPr>
            <a:endParaRPr lang="pt-BR" b="1" u="sng" dirty="0"/>
          </a:p>
          <a:p>
            <a:pPr>
              <a:lnSpc>
                <a:spcPct val="150000"/>
              </a:lnSpc>
            </a:pPr>
            <a:r>
              <a:rPr lang="pt-BR" sz="2000" b="1" u="sng" dirty="0"/>
              <a:t>Verminoses causadas por Nematelmintos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sz="2000" b="1" dirty="0"/>
              <a:t> </a:t>
            </a:r>
            <a:r>
              <a:rPr lang="pt-BR" sz="2000" b="1" dirty="0" smtClean="0"/>
              <a:t>AMARELÃO (ANCILOSTOMOSE)</a:t>
            </a:r>
            <a:endParaRPr lang="pt-BR" sz="2000" b="1" dirty="0"/>
          </a:p>
          <a:p>
            <a:pPr>
              <a:lnSpc>
                <a:spcPct val="150000"/>
              </a:lnSpc>
              <a:buFontTx/>
              <a:buChar char="-"/>
            </a:pPr>
            <a:r>
              <a:rPr lang="pt-BR" sz="2000" b="1" dirty="0"/>
              <a:t>Agente etiológico</a:t>
            </a:r>
            <a:r>
              <a:rPr lang="pt-BR" sz="2000" dirty="0"/>
              <a:t>: </a:t>
            </a:r>
            <a:r>
              <a:rPr lang="pt-BR" sz="2000" i="1" dirty="0" err="1"/>
              <a:t>Ancylostoma</a:t>
            </a:r>
            <a:r>
              <a:rPr lang="pt-BR" sz="2000" i="1" dirty="0"/>
              <a:t> </a:t>
            </a:r>
            <a:r>
              <a:rPr lang="pt-BR" sz="2000" i="1" dirty="0" err="1"/>
              <a:t>duodenale</a:t>
            </a:r>
            <a:r>
              <a:rPr lang="pt-BR" sz="2000" i="1" dirty="0"/>
              <a:t> </a:t>
            </a:r>
            <a:r>
              <a:rPr lang="pt-BR" sz="2000" dirty="0"/>
              <a:t>e</a:t>
            </a:r>
            <a:r>
              <a:rPr lang="pt-BR" sz="2000" i="1" dirty="0"/>
              <a:t> </a:t>
            </a:r>
            <a:r>
              <a:rPr lang="pt-BR" sz="2000" i="1" dirty="0" err="1"/>
              <a:t>Necator</a:t>
            </a:r>
            <a:r>
              <a:rPr lang="pt-BR" sz="2000" i="1" dirty="0"/>
              <a:t> </a:t>
            </a:r>
            <a:r>
              <a:rPr lang="pt-BR" sz="2000" i="1" dirty="0" err="1"/>
              <a:t>americanus</a:t>
            </a:r>
            <a:r>
              <a:rPr lang="pt-BR" sz="2000" i="1" dirty="0"/>
              <a:t>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t-BR" sz="2000" dirty="0"/>
              <a:t> </a:t>
            </a:r>
            <a:r>
              <a:rPr lang="pt-BR" sz="2000" b="1" dirty="0"/>
              <a:t>Hospedeiro</a:t>
            </a:r>
            <a:r>
              <a:rPr lang="pt-BR" sz="2000" dirty="0"/>
              <a:t>: apenas humanos (não existe hospedeiro intermediário);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t-BR" sz="2000" b="1" dirty="0"/>
              <a:t> Local do parasitismo</a:t>
            </a:r>
            <a:r>
              <a:rPr lang="pt-BR" sz="2000" dirty="0"/>
              <a:t>: intestino delgado, causando hemorragias (dentes e lâminas) e anemia (daí o nome popular da verminose).</a:t>
            </a:r>
          </a:p>
        </p:txBody>
      </p:sp>
      <p:pic>
        <p:nvPicPr>
          <p:cNvPr id="3076" name="Picture 4" descr="http://3.bp.blogspot.com/_7024QKdLrXE/TJRQEpw2G_I/AAAAAAAARq8/Z0cUNOwSk-E/s1600/duodena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290638"/>
            <a:ext cx="24479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CaixaDeTexto 5"/>
          <p:cNvSpPr txBox="1">
            <a:spLocks noChangeArrowheads="1"/>
          </p:cNvSpPr>
          <p:nvPr/>
        </p:nvSpPr>
        <p:spPr bwMode="auto">
          <a:xfrm>
            <a:off x="6875463" y="4087813"/>
            <a:ext cx="20891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200" i="1"/>
              <a:t>Ancylostoma duodenale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sobiologia.com.br/figuras/Reinos2/ancilostomos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788" y="1697038"/>
            <a:ext cx="6311900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CaixaDeTexto 5"/>
          <p:cNvSpPr txBox="1">
            <a:spLocks noChangeArrowheads="1"/>
          </p:cNvSpPr>
          <p:nvPr/>
        </p:nvSpPr>
        <p:spPr bwMode="auto">
          <a:xfrm>
            <a:off x="395288" y="1300163"/>
            <a:ext cx="54721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 b="1"/>
              <a:t>Ciclo do </a:t>
            </a:r>
            <a:r>
              <a:rPr lang="pt-BR" sz="2000" b="1" i="1"/>
              <a:t>Ancylostoma duodenale</a:t>
            </a:r>
          </a:p>
        </p:txBody>
      </p:sp>
      <p:pic>
        <p:nvPicPr>
          <p:cNvPr id="14340" name="Picture 4" descr="http://3.bp.blogspot.com/_7024QKdLrXE/TJRQEpw2G_I/AAAAAAAARq8/Z0cUNOwSk-E/s1600/duodena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1290638"/>
            <a:ext cx="24479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CaixaDeTexto 7"/>
          <p:cNvSpPr txBox="1">
            <a:spLocks noChangeArrowheads="1"/>
          </p:cNvSpPr>
          <p:nvPr/>
        </p:nvSpPr>
        <p:spPr bwMode="auto">
          <a:xfrm>
            <a:off x="6875463" y="4087813"/>
            <a:ext cx="20891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200" i="1"/>
              <a:t>Ancylostoma duodenale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7"/>
          <p:cNvSpPr txBox="1">
            <a:spLocks noChangeArrowheads="1"/>
          </p:cNvSpPr>
          <p:nvPr/>
        </p:nvSpPr>
        <p:spPr bwMode="auto">
          <a:xfrm>
            <a:off x="179388" y="404813"/>
            <a:ext cx="5256212" cy="614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Filo </a:t>
            </a:r>
            <a:r>
              <a:rPr lang="pt-BR" sz="2400" b="1" i="1" dirty="0"/>
              <a:t>Nematelmintos</a:t>
            </a:r>
          </a:p>
          <a:p>
            <a:pPr>
              <a:lnSpc>
                <a:spcPct val="150000"/>
              </a:lnSpc>
            </a:pPr>
            <a:endParaRPr lang="pt-BR" b="1" u="sng" dirty="0"/>
          </a:p>
          <a:p>
            <a:pPr>
              <a:lnSpc>
                <a:spcPct val="150000"/>
              </a:lnSpc>
            </a:pPr>
            <a:r>
              <a:rPr lang="pt-BR" sz="2000" b="1" u="sng" dirty="0"/>
              <a:t>Verminoses causadas por Nematelmintos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sz="2000" b="1" dirty="0"/>
              <a:t> </a:t>
            </a:r>
            <a:r>
              <a:rPr lang="pt-BR" sz="2000" b="1" dirty="0" smtClean="0"/>
              <a:t>BICHO GEOGRÁFICO</a:t>
            </a:r>
            <a:endParaRPr lang="pt-BR" sz="1600" b="1" dirty="0"/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1600" dirty="0"/>
              <a:t> </a:t>
            </a:r>
            <a:r>
              <a:rPr lang="pt-BR" b="1" dirty="0"/>
              <a:t>Agente etiológico</a:t>
            </a:r>
            <a:r>
              <a:rPr lang="pt-BR" dirty="0"/>
              <a:t>: </a:t>
            </a:r>
            <a:r>
              <a:rPr lang="pt-BR" i="1" dirty="0" err="1"/>
              <a:t>Ancylostoma</a:t>
            </a:r>
            <a:r>
              <a:rPr lang="pt-BR" i="1" dirty="0"/>
              <a:t> </a:t>
            </a:r>
            <a:r>
              <a:rPr lang="pt-BR" i="1" dirty="0" err="1"/>
              <a:t>braziliensis</a:t>
            </a:r>
            <a:r>
              <a:rPr lang="pt-BR" i="1" dirty="0"/>
              <a:t>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dirty="0"/>
              <a:t> </a:t>
            </a:r>
            <a:r>
              <a:rPr lang="pt-BR" b="1" dirty="0" smtClean="0"/>
              <a:t>Hospedeiros</a:t>
            </a:r>
            <a:r>
              <a:rPr lang="pt-BR" dirty="0" smtClean="0"/>
              <a:t>: </a:t>
            </a:r>
            <a:r>
              <a:rPr lang="pt-BR" dirty="0"/>
              <a:t>cães, gatos </a:t>
            </a:r>
            <a:r>
              <a:rPr lang="pt-BR" b="1" dirty="0"/>
              <a:t>(definitivos)</a:t>
            </a:r>
            <a:r>
              <a:rPr lang="pt-BR" dirty="0"/>
              <a:t> e humanos </a:t>
            </a:r>
            <a:r>
              <a:rPr lang="pt-BR" b="1" dirty="0"/>
              <a:t>(intermediário)</a:t>
            </a:r>
            <a:r>
              <a:rPr lang="pt-BR" dirty="0"/>
              <a:t> – muito comum em ambientes litorâneos;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b="1" dirty="0"/>
              <a:t> Local do parasitismo:</a:t>
            </a:r>
            <a:r>
              <a:rPr lang="pt-BR" dirty="0"/>
              <a:t> o verme nematódeo penetra pela pele, mas não atinge a circulação sanguínea.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pt-BR" dirty="0"/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b="1" dirty="0"/>
              <a:t> Profilaxia</a:t>
            </a:r>
            <a:r>
              <a:rPr lang="pt-BR" dirty="0"/>
              <a:t>: evitar andar descalço em praias com muitos caninos e/ou felinos.</a:t>
            </a:r>
          </a:p>
        </p:txBody>
      </p:sp>
      <p:pic>
        <p:nvPicPr>
          <p:cNvPr id="5124" name="Picture 2" descr="http://www.guiasjp.com/fotos_noticias/foto_1229978970.98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25" y="1557338"/>
            <a:ext cx="2667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4" descr="http://1.bp.blogspot.com/_y84NMtqsBSw/S2GTc1vSiiI/AAAAAAAADLs/r98z8F6BZN8/s320/hookwor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4076700"/>
            <a:ext cx="18764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179388" y="404813"/>
            <a:ext cx="5256212" cy="4426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Filo </a:t>
            </a:r>
            <a:r>
              <a:rPr lang="pt-BR" sz="2400" b="1" i="1" dirty="0"/>
              <a:t>Nematelmintos</a:t>
            </a:r>
          </a:p>
          <a:p>
            <a:pPr>
              <a:lnSpc>
                <a:spcPct val="150000"/>
              </a:lnSpc>
            </a:pPr>
            <a:endParaRPr lang="pt-BR" b="1" u="sng" dirty="0"/>
          </a:p>
          <a:p>
            <a:pPr>
              <a:lnSpc>
                <a:spcPct val="150000"/>
              </a:lnSpc>
            </a:pPr>
            <a:r>
              <a:rPr lang="pt-BR" sz="2000" b="1" u="sng" dirty="0"/>
              <a:t>Verminoses causadas por Nematelmintos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sz="2000" b="1" dirty="0"/>
              <a:t> Ascaridíase (lombriga)</a:t>
            </a:r>
            <a:endParaRPr lang="pt-BR" sz="1600" b="1" dirty="0"/>
          </a:p>
          <a:p>
            <a:pPr>
              <a:lnSpc>
                <a:spcPct val="150000"/>
              </a:lnSpc>
              <a:buFontTx/>
              <a:buChar char="-"/>
            </a:pPr>
            <a:r>
              <a:rPr lang="pt-BR" sz="1600" b="1" dirty="0"/>
              <a:t> </a:t>
            </a:r>
            <a:r>
              <a:rPr lang="pt-BR" b="1" dirty="0"/>
              <a:t>Agente etiológico</a:t>
            </a:r>
            <a:r>
              <a:rPr lang="pt-BR" dirty="0"/>
              <a:t>: </a:t>
            </a:r>
            <a:r>
              <a:rPr lang="pt-BR" i="1" dirty="0" err="1"/>
              <a:t>Ascaris</a:t>
            </a:r>
            <a:r>
              <a:rPr lang="pt-BR" i="1" dirty="0"/>
              <a:t> lumbricoides;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t-BR" dirty="0"/>
              <a:t> </a:t>
            </a:r>
            <a:r>
              <a:rPr lang="pt-BR" b="1" dirty="0"/>
              <a:t>Hospedeiros</a:t>
            </a:r>
            <a:r>
              <a:rPr lang="pt-BR" dirty="0"/>
              <a:t>: apenas humanos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t-BR" dirty="0"/>
              <a:t> </a:t>
            </a:r>
            <a:r>
              <a:rPr lang="pt-BR" b="1" dirty="0"/>
              <a:t>Local do parasitismo</a:t>
            </a:r>
            <a:r>
              <a:rPr lang="pt-BR" dirty="0"/>
              <a:t>: o verme nematódeo parasita o intestino delgado,  no interior do qual ele se alimenta de nutrientes resultantes dos processos </a:t>
            </a:r>
            <a:r>
              <a:rPr lang="pt-BR" dirty="0" err="1"/>
              <a:t>digestórios</a:t>
            </a:r>
            <a:r>
              <a:rPr lang="pt-BR" dirty="0"/>
              <a:t> do hospedeiro.</a:t>
            </a:r>
          </a:p>
        </p:txBody>
      </p:sp>
      <p:pic>
        <p:nvPicPr>
          <p:cNvPr id="6148" name="Picture 7" descr="http://www.brasilescola.com/upload/e/ascar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3050" y="1125538"/>
            <a:ext cx="37909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CaixaDeTexto 6"/>
          <p:cNvSpPr txBox="1">
            <a:spLocks noChangeArrowheads="1"/>
          </p:cNvSpPr>
          <p:nvPr/>
        </p:nvSpPr>
        <p:spPr bwMode="auto">
          <a:xfrm>
            <a:off x="5435600" y="3059113"/>
            <a:ext cx="14398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rgbClr val="FF0000"/>
                </a:solidFill>
              </a:rPr>
              <a:t>macho</a:t>
            </a:r>
          </a:p>
        </p:txBody>
      </p:sp>
      <p:sp>
        <p:nvSpPr>
          <p:cNvPr id="6150" name="CaixaDeTexto 7"/>
          <p:cNvSpPr txBox="1">
            <a:spLocks noChangeArrowheads="1"/>
          </p:cNvSpPr>
          <p:nvPr/>
        </p:nvSpPr>
        <p:spPr bwMode="auto">
          <a:xfrm>
            <a:off x="7956550" y="1412875"/>
            <a:ext cx="143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rgbClr val="FF0000"/>
                </a:solidFill>
              </a:rPr>
              <a:t>fêmea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569</Words>
  <Application>Microsoft Office PowerPoint</Application>
  <PresentationFormat>Apresentação na tela (4:3)</PresentationFormat>
  <Paragraphs>85</Paragraphs>
  <Slides>21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4" baseType="lpstr">
      <vt:lpstr>Arial</vt:lpstr>
      <vt:lpstr>Calibri</vt:lpstr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Juliano</dc:creator>
  <cp:lastModifiedBy>FATAHALA EBEIDALLA</cp:lastModifiedBy>
  <cp:revision>142</cp:revision>
  <dcterms:created xsi:type="dcterms:W3CDTF">2011-02-08T15:56:49Z</dcterms:created>
  <dcterms:modified xsi:type="dcterms:W3CDTF">2020-04-15T01:01:17Z</dcterms:modified>
</cp:coreProperties>
</file>