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287" r:id="rId3"/>
    <p:sldId id="326" r:id="rId4"/>
    <p:sldId id="328" r:id="rId5"/>
    <p:sldId id="329" r:id="rId6"/>
    <p:sldId id="330" r:id="rId7"/>
    <p:sldId id="331" r:id="rId8"/>
    <p:sldId id="332" r:id="rId9"/>
    <p:sldId id="333" r:id="rId10"/>
    <p:sldId id="334" r:id="rId11"/>
    <p:sldId id="335" r:id="rId12"/>
    <p:sldId id="336" r:id="rId13"/>
    <p:sldId id="337" r:id="rId14"/>
    <p:sldId id="338" r:id="rId15"/>
    <p:sldId id="339" r:id="rId16"/>
    <p:sldId id="340" r:id="rId17"/>
    <p:sldId id="341" r:id="rId18"/>
    <p:sldId id="342" r:id="rId19"/>
    <p:sldId id="291" r:id="rId20"/>
    <p:sldId id="292" r:id="rId21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Estilo Claro 1 - Ênfas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A111915-BE36-4E01-A7E5-04B1672EAD32}" styleName="Estilo Claro 2 - Ênfas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8" d="100"/>
        <a:sy n="68" d="100"/>
      </p:scale>
      <p:origin x="0" y="118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1CE060B-0F28-4C9D-90FA-C2AF9E1C3FE2}" type="datetimeFigureOut">
              <a:rPr lang="pt-BR"/>
              <a:pPr>
                <a:defRPr/>
              </a:pPr>
              <a:t>17/04/2020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DA52F06-0DCD-4313-9776-DFE1C9B8889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614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D8DF91-D05F-42D8-8CE9-6241846E6ECF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100468-DC37-435A-ADFC-94E3241F0C47}" type="slidenum">
              <a:rPr lang="pt-PT"/>
              <a:pPr/>
              <a:t>4</a:t>
            </a:fld>
            <a:endParaRPr lang="pt-PT"/>
          </a:p>
        </p:txBody>
      </p:sp>
      <p:sp>
        <p:nvSpPr>
          <p:cNvPr id="225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pt-PT" smtClean="0"/>
              <a:t>A comunidade pioneira vai dar lugar a uma série de comunidades – comunidades seriais – que se vão progressivamente substituindo, criando cada uma delas condições bióticas e abióticas mais favoráveis para a seguinte.</a:t>
            </a:r>
          </a:p>
          <a:p>
            <a:pPr eaLnBrk="1" hangingPunct="1"/>
            <a:r>
              <a:rPr lang="pt-PT" smtClean="0"/>
              <a:t>Embora a sucessão ecológica possa ter diferentes particularidades, duma região para outra, devidas, entre outros factores, ao clima e aos ecossistemas vizinhos, é possível enumerar três características principais presentes:</a:t>
            </a:r>
          </a:p>
          <a:p>
            <a:pPr eaLnBrk="1" hangingPunct="1">
              <a:buFontTx/>
              <a:buChar char="•"/>
            </a:pPr>
            <a:r>
              <a:rPr lang="pt-PT" smtClean="0"/>
              <a:t>Verifica-se um aumento da diversidade animal e vegetal;</a:t>
            </a:r>
          </a:p>
          <a:p>
            <a:pPr eaLnBrk="1" hangingPunct="1">
              <a:buFontTx/>
              <a:buChar char="•"/>
            </a:pPr>
            <a:r>
              <a:rPr lang="pt-PT" smtClean="0"/>
              <a:t>As comunidades adquirem maior estabilidade durante a sucessão;</a:t>
            </a:r>
          </a:p>
          <a:p>
            <a:pPr eaLnBrk="1" hangingPunct="1">
              <a:buFontTx/>
              <a:buChar char="•"/>
            </a:pPr>
            <a:r>
              <a:rPr lang="pt-PT" smtClean="0"/>
              <a:t>Ocorre um aumento da quantidade de matéria orgânica (biomassa).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2709B6-39F5-44D0-965D-650442B98B06}" type="slidenum">
              <a:rPr lang="pt-PT"/>
              <a:pPr/>
              <a:t>5</a:t>
            </a:fld>
            <a:endParaRPr lang="pt-PT"/>
          </a:p>
        </p:txBody>
      </p:sp>
      <p:sp>
        <p:nvSpPr>
          <p:cNvPr id="235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pt-PT" smtClean="0"/>
              <a:t>A sucessão ecológica pode demorar centenas de anos, sendo que as espécies que se sucedem dependem do clima e do solo da região.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35D54B-F261-4EBE-BE8A-DC6573DEFD4D}" type="slidenum">
              <a:rPr lang="pt-PT"/>
              <a:pPr/>
              <a:t>7</a:t>
            </a:fld>
            <a:endParaRPr lang="pt-PT"/>
          </a:p>
        </p:txBody>
      </p:sp>
      <p:sp>
        <p:nvSpPr>
          <p:cNvPr id="245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pt-PT" smtClean="0">
                <a:latin typeface="Arial" charset="0"/>
              </a:rPr>
              <a:t>Os líquenes elaboram substâncias que atacam as rochas, contribuindo assim para a abertura de fendas, que vão sendo preenchidas por poeiras e produtos resultantes da decomposição dos próprios líquenes. Origina-se deste modo um solo simples. É um processo extremamente lento que pode levar centenas de anos.</a:t>
            </a:r>
          </a:p>
          <a:p>
            <a:pPr eaLnBrk="1" hangingPunct="1"/>
            <a:r>
              <a:rPr lang="pt-PT" smtClean="0">
                <a:latin typeface="Arial" charset="0"/>
              </a:rPr>
              <a:t>Após as chuvas, o solo formado reteém a água e nele podem viver, então, os musgos ou germinar sementes de plantas hérbaceas. As raízes das plantas penetram nas fendas das rochas.</a:t>
            </a:r>
          </a:p>
          <a:p>
            <a:pPr eaLnBrk="1" hangingPunct="1"/>
            <a:r>
              <a:rPr lang="pt-PT" smtClean="0">
                <a:latin typeface="Arial" charset="0"/>
              </a:rPr>
              <a:t>Os seres vivos da comunidade pioneira mudam gradualmente as condições do meio, o que permite que outras espécies se fixem, substituindo progressivamente as espécies pioneiras. Essas novas comunidades  vão sendo substituídas, sucessivamente, por comunidades mais estáveis e duradoiras.</a:t>
            </a:r>
          </a:p>
          <a:p>
            <a:pPr eaLnBrk="1" hangingPunct="1"/>
            <a:r>
              <a:rPr lang="pt-PT" smtClean="0">
                <a:latin typeface="Arial" charset="0"/>
              </a:rPr>
              <a:t>Focamos geralmente a nossa atenção na comunidade vegetal, no entanto, estas mudanças afectam igualmente a comunidade animal e os decompositores.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614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9AA8C4-4FBF-4F89-B0C2-37DFB8E0F968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614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FAB2A0-CFB8-4C74-9C1C-E0DC898D05E8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7EDAF-D004-4AEC-8657-C281C2E32A3C}" type="datetimeFigureOut">
              <a:rPr lang="pt-BR"/>
              <a:pPr>
                <a:defRPr/>
              </a:pPr>
              <a:t>17/04/2020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AD097-B7C9-44D6-BFE6-03BDEA7B966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FF770-A10A-44FF-8E22-ED06EAFD327F}" type="datetimeFigureOut">
              <a:rPr lang="pt-BR"/>
              <a:pPr>
                <a:defRPr/>
              </a:pPr>
              <a:t>17/04/2020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E4FA2-226D-4113-A858-7951F82469F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DC64D-AC5F-4A0B-B2CA-D8539633FB3A}" type="datetimeFigureOut">
              <a:rPr lang="pt-BR"/>
              <a:pPr>
                <a:defRPr/>
              </a:pPr>
              <a:t>17/04/2020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92EDC-9AF6-4B52-BE7E-FA575465B68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PT" sz="2400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PT" sz="2400">
                <a:solidFill>
                  <a:srgbClr val="000000"/>
                </a:solidFill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PT" sz="2400">
                <a:solidFill>
                  <a:srgbClr val="000000"/>
                </a:solidFill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PT" sz="2400">
                <a:solidFill>
                  <a:srgbClr val="000000"/>
                </a:solidFill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PT" sz="2400">
                <a:solidFill>
                  <a:srgbClr val="000000"/>
                </a:solidFill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PT" sz="2400">
                <a:solidFill>
                  <a:srgbClr val="000000"/>
                </a:solidFill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PT" sz="2400">
                <a:solidFill>
                  <a:srgbClr val="000000"/>
                </a:solidFill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PT" sz="2400">
                <a:solidFill>
                  <a:srgbClr val="000000"/>
                </a:solidFill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PT" sz="2400">
                <a:solidFill>
                  <a:srgbClr val="000000"/>
                </a:solidFill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PT" sz="2400">
                <a:solidFill>
                  <a:srgbClr val="000000"/>
                </a:solidFill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PT" sz="2400">
                <a:solidFill>
                  <a:srgbClr val="000000"/>
                </a:solidFill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PT" sz="2400">
                <a:solidFill>
                  <a:srgbClr val="000000"/>
                </a:solidFill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PT" sz="2400">
                <a:solidFill>
                  <a:srgbClr val="000000"/>
                </a:solidFill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PT" sz="2400">
                <a:solidFill>
                  <a:srgbClr val="000000"/>
                </a:solidFill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PT" sz="2400">
                <a:solidFill>
                  <a:srgbClr val="000000"/>
                </a:solidFill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PT" sz="2400">
                <a:solidFill>
                  <a:srgbClr val="000000"/>
                </a:solidFill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PT" sz="2400">
                <a:solidFill>
                  <a:srgbClr val="000000"/>
                </a:solidFill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PT" sz="2400">
                <a:solidFill>
                  <a:srgbClr val="000000"/>
                </a:solidFill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PT" sz="2400">
                <a:solidFill>
                  <a:srgbClr val="000000"/>
                </a:solidFill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PT" sz="2400">
                <a:solidFill>
                  <a:srgbClr val="000000"/>
                </a:solidFill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PT" sz="2400">
                <a:solidFill>
                  <a:srgbClr val="000000"/>
                </a:solidFill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PT" sz="2400">
                <a:solidFill>
                  <a:srgbClr val="000000"/>
                </a:solidFill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PT" sz="2400">
                <a:solidFill>
                  <a:srgbClr val="000000"/>
                </a:solidFill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PT" sz="2400">
                <a:solidFill>
                  <a:srgbClr val="000000"/>
                </a:solidFill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PT" sz="2400">
                <a:solidFill>
                  <a:srgbClr val="000000"/>
                </a:solidFill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PT" sz="2400">
                <a:solidFill>
                  <a:srgbClr val="000000"/>
                </a:solidFill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PT" sz="2400">
                <a:solidFill>
                  <a:srgbClr val="000000"/>
                </a:solidFill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PT" sz="2400">
                <a:solidFill>
                  <a:srgbClr val="000000"/>
                </a:solidFill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PT" sz="2400">
                <a:solidFill>
                  <a:srgbClr val="000000"/>
                </a:solidFill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PT" sz="2400">
                <a:solidFill>
                  <a:srgbClr val="000000"/>
                </a:solidFill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PT" sz="2400">
                <a:solidFill>
                  <a:srgbClr val="000000"/>
                </a:solidFill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PT" sz="2400">
                <a:solidFill>
                  <a:srgbClr val="000000"/>
                </a:solidFill>
              </a:endParaRPr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PT" sz="2400">
              <a:solidFill>
                <a:srgbClr val="000000"/>
              </a:solidFill>
            </a:endParaRP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pt-PT" altLang="en-US"/>
              <a:t>Clique para editar o estilo do título</a:t>
            </a:r>
          </a:p>
        </p:txBody>
      </p:sp>
      <p:sp>
        <p:nvSpPr>
          <p:cNvPr id="1075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charset="2"/>
              <a:buNone/>
              <a:defRPr sz="3200"/>
            </a:lvl1pPr>
          </a:lstStyle>
          <a:p>
            <a:r>
              <a:rPr lang="pt-PT" altLang="en-US"/>
              <a:t>Faça clique para editar o estilo do subtítulo do modelo global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pt-PT" altLang="en-US">
              <a:solidFill>
                <a:srgbClr val="000000"/>
              </a:solidFill>
            </a:endParaRPr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pt-PT" altLang="en-US">
              <a:solidFill>
                <a:srgbClr val="000000"/>
              </a:solidFill>
            </a:endParaRPr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BE159CE-6C3A-47C3-B179-67DAAADEE019}" type="slidenum">
              <a:rPr lang="pt-PT" alt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PT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F3A7F-C275-456E-92BE-B1B274499B8B}" type="slidenum">
              <a:rPr lang="pt-PT" alt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PT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5E5DF-BB05-4B29-842B-0B968F3B520A}" type="slidenum">
              <a:rPr lang="pt-PT" alt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PT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ED49E-2959-41FB-A36B-11A6FB45CD0E}" type="slidenum">
              <a:rPr lang="pt-PT" alt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PT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 alt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D5595-9448-4DA0-B478-DC260CB2A610}" type="slidenum">
              <a:rPr lang="pt-PT" alt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PT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 alt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89B73-37A2-46F0-AD40-DDB98FB31574}" type="slidenum">
              <a:rPr lang="pt-PT" alt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PT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 alt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 alt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AA5DA-3F99-44C1-AABD-FBC8F6477043}" type="slidenum">
              <a:rPr lang="pt-PT" alt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PT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1E77F-B82C-48E7-B5A2-A83D8AABA054}" type="slidenum">
              <a:rPr lang="pt-PT" alt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PT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2C8FF-A682-4AB8-BBC0-DAA0999400B0}" type="datetimeFigureOut">
              <a:rPr lang="pt-BR"/>
              <a:pPr>
                <a:defRPr/>
              </a:pPr>
              <a:t>17/04/2020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F2F82-24CE-4589-98AA-94E19C5C2C5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 smtClean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A3E2B-DFBE-4BC5-BE75-23913E1B41F9}" type="slidenum">
              <a:rPr lang="pt-PT" alt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PT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A5110-A07D-4356-8A75-B31374240480}" type="slidenum">
              <a:rPr lang="pt-PT" alt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PT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CA06-1AE3-4357-A1F9-0DA693B01ADB}" type="slidenum">
              <a:rPr lang="pt-PT" alt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PT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ítulo e diagrama ou organo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SmartArt 2"/>
          <p:cNvSpPr>
            <a:spLocks noGrp="1"/>
          </p:cNvSpPr>
          <p:nvPr>
            <p:ph type="dgm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pPr lvl="0"/>
            <a:endParaRPr lang="pt-PT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01C62-C52F-48C7-88BE-DA787F24ABED}" type="slidenum">
              <a:rPr lang="pt-PT" alt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PT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4608E-39AC-4CFD-A7B1-9D2F2311CF5E}" type="datetimeFigureOut">
              <a:rPr lang="pt-BR"/>
              <a:pPr>
                <a:defRPr/>
              </a:pPr>
              <a:t>17/04/2020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5F876-B82B-4C0E-B386-7C85DFFA6CA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7D01A-4291-4BD9-8FAC-57534EFCC05C}" type="datetimeFigureOut">
              <a:rPr lang="pt-BR"/>
              <a:pPr>
                <a:defRPr/>
              </a:pPr>
              <a:t>17/04/2020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A82B8-78D1-439D-960F-D6BEB09162A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70A84-08B7-407F-B1CC-052F4D126111}" type="datetimeFigureOut">
              <a:rPr lang="pt-BR"/>
              <a:pPr>
                <a:defRPr/>
              </a:pPr>
              <a:t>17/04/2020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2B0E8-849A-4020-984F-B66BAAF64E2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9C754-13A8-429D-A5F6-2473015B2D49}" type="datetimeFigureOut">
              <a:rPr lang="pt-BR"/>
              <a:pPr>
                <a:defRPr/>
              </a:pPr>
              <a:t>17/04/2020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17322-4FB1-4236-ABB8-F0EC2276129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EE39C-78CD-43F1-9012-DCE3EA291C5A}" type="datetimeFigureOut">
              <a:rPr lang="pt-BR"/>
              <a:pPr>
                <a:defRPr/>
              </a:pPr>
              <a:t>17/04/2020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8C020-FEF4-4DF3-9894-F4FA18E1D7E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D1A58-CFA2-4603-AD1D-2E05536BB441}" type="datetimeFigureOut">
              <a:rPr lang="pt-BR"/>
              <a:pPr>
                <a:defRPr/>
              </a:pPr>
              <a:t>17/04/2020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06C2F-9E52-4DBA-A92C-235ECF07261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F9018-5119-4DE3-A4A6-88DE9FFAD3D0}" type="datetimeFigureOut">
              <a:rPr lang="pt-BR"/>
              <a:pPr>
                <a:defRPr/>
              </a:pPr>
              <a:t>17/04/2020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E377E-E1A3-4567-ACE8-3ED26D062AE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B84FB50-FF7E-41E0-AAF6-0398AACCAF0A}" type="datetimeFigureOut">
              <a:rPr lang="pt-BR"/>
              <a:pPr>
                <a:defRPr/>
              </a:pPr>
              <a:t>17/04/2020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0D09D4-B3A8-45C8-A038-B6BC5581844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PT" sz="2400">
              <a:solidFill>
                <a:srgbClr val="0000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en-US" smtClean="0"/>
              <a:t>Clique para editar o estilo do título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en-US" smtClean="0"/>
              <a:t>Clique para editar os estilos de texto do modelo global</a:t>
            </a:r>
          </a:p>
          <a:p>
            <a:pPr lvl="1"/>
            <a:r>
              <a:rPr lang="pt-PT" altLang="en-US" smtClean="0"/>
              <a:t>Segundo nível</a:t>
            </a:r>
          </a:p>
          <a:p>
            <a:pPr lvl="2"/>
            <a:r>
              <a:rPr lang="pt-PT" altLang="en-US" smtClean="0"/>
              <a:t>Terceiro nível</a:t>
            </a:r>
          </a:p>
          <a:p>
            <a:pPr lvl="3"/>
            <a:r>
              <a:rPr lang="pt-PT" altLang="en-US" smtClean="0"/>
              <a:t>Quarto nível</a:t>
            </a:r>
          </a:p>
          <a:p>
            <a:pPr lvl="4"/>
            <a:r>
              <a:rPr lang="pt-PT" altLang="en-US" smtClean="0"/>
              <a:t>Quinto nível</a:t>
            </a: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/>
            </a:lvl1pPr>
          </a:lstStyle>
          <a:p>
            <a:pPr>
              <a:defRPr/>
            </a:pPr>
            <a:endParaRPr lang="pt-PT" altLang="en-US">
              <a:solidFill>
                <a:srgbClr val="000000"/>
              </a:solidFill>
            </a:endParaRPr>
          </a:p>
        </p:txBody>
      </p:sp>
      <p:sp>
        <p:nvSpPr>
          <p:cNvPr id="1065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/>
            </a:lvl1pPr>
          </a:lstStyle>
          <a:p>
            <a:pPr>
              <a:defRPr/>
            </a:pPr>
            <a:endParaRPr lang="pt-PT" altLang="en-US">
              <a:solidFill>
                <a:srgbClr val="000000"/>
              </a:solidFill>
            </a:endParaRPr>
          </a:p>
        </p:txBody>
      </p:sp>
      <p:sp>
        <p:nvSpPr>
          <p:cNvPr id="1065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>
              <a:defRPr/>
            </a:pPr>
            <a:fld id="{19625ABC-C982-44E8-A844-A0087728DEC1}" type="slidenum">
              <a:rPr lang="pt-PT" alt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PT" altLang="en-US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6505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PT" sz="2400">
                <a:solidFill>
                  <a:srgbClr val="000000"/>
                </a:solidFill>
              </a:endParaRPr>
            </a:p>
          </p:txBody>
        </p:sp>
        <p:sp>
          <p:nvSpPr>
            <p:cNvPr id="106506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PT" sz="2400">
                <a:solidFill>
                  <a:srgbClr val="000000"/>
                </a:solidFill>
              </a:endParaRPr>
            </a:p>
          </p:txBody>
        </p:sp>
        <p:sp>
          <p:nvSpPr>
            <p:cNvPr id="106507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PT" sz="2400">
                <a:solidFill>
                  <a:srgbClr val="000000"/>
                </a:solidFill>
              </a:endParaRPr>
            </a:p>
          </p:txBody>
        </p:sp>
        <p:sp>
          <p:nvSpPr>
            <p:cNvPr id="106508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9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PT" sz="2400">
                <a:solidFill>
                  <a:srgbClr val="000000"/>
                </a:solidFill>
              </a:endParaRPr>
            </a:p>
          </p:txBody>
        </p:sp>
        <p:sp>
          <p:nvSpPr>
            <p:cNvPr id="106509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9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PT" sz="2400">
                <a:solidFill>
                  <a:srgbClr val="000000"/>
                </a:solidFill>
              </a:endParaRPr>
            </a:p>
          </p:txBody>
        </p:sp>
        <p:sp>
          <p:nvSpPr>
            <p:cNvPr id="106510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9" cy="79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PT" sz="2400">
                <a:solidFill>
                  <a:srgbClr val="000000"/>
                </a:solidFill>
              </a:endParaRPr>
            </a:p>
          </p:txBody>
        </p:sp>
        <p:sp>
          <p:nvSpPr>
            <p:cNvPr id="106511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9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PT" sz="2400">
                <a:solidFill>
                  <a:srgbClr val="000000"/>
                </a:solidFill>
              </a:endParaRPr>
            </a:p>
          </p:txBody>
        </p:sp>
        <p:sp>
          <p:nvSpPr>
            <p:cNvPr id="106512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9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PT" sz="2400">
                <a:solidFill>
                  <a:srgbClr val="000000"/>
                </a:solidFill>
              </a:endParaRPr>
            </a:p>
          </p:txBody>
        </p:sp>
        <p:sp>
          <p:nvSpPr>
            <p:cNvPr id="106513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9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PT" sz="2400">
                <a:solidFill>
                  <a:srgbClr val="000000"/>
                </a:solidFill>
              </a:endParaRPr>
            </a:p>
          </p:txBody>
        </p:sp>
        <p:sp>
          <p:nvSpPr>
            <p:cNvPr id="106514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9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PT" sz="2400">
                <a:solidFill>
                  <a:srgbClr val="000000"/>
                </a:solidFill>
              </a:endParaRPr>
            </a:p>
          </p:txBody>
        </p:sp>
        <p:sp>
          <p:nvSpPr>
            <p:cNvPr id="106515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9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PT" sz="2400">
                <a:solidFill>
                  <a:srgbClr val="000000"/>
                </a:solidFill>
              </a:endParaRPr>
            </a:p>
          </p:txBody>
        </p:sp>
        <p:sp>
          <p:nvSpPr>
            <p:cNvPr id="106516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PT" sz="2400">
                <a:solidFill>
                  <a:srgbClr val="000000"/>
                </a:solidFill>
              </a:endParaRPr>
            </a:p>
          </p:txBody>
        </p:sp>
        <p:sp>
          <p:nvSpPr>
            <p:cNvPr id="106517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PT" sz="2400">
                <a:solidFill>
                  <a:srgbClr val="000000"/>
                </a:solidFill>
              </a:endParaRPr>
            </a:p>
          </p:txBody>
        </p:sp>
        <p:sp>
          <p:nvSpPr>
            <p:cNvPr id="106518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PT" sz="2400">
                <a:solidFill>
                  <a:srgbClr val="000000"/>
                </a:solidFill>
              </a:endParaRPr>
            </a:p>
          </p:txBody>
        </p:sp>
        <p:sp>
          <p:nvSpPr>
            <p:cNvPr id="106519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PT" sz="2400">
                <a:solidFill>
                  <a:srgbClr val="000000"/>
                </a:solidFill>
              </a:endParaRPr>
            </a:p>
          </p:txBody>
        </p:sp>
        <p:sp>
          <p:nvSpPr>
            <p:cNvPr id="106520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9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PT" sz="2400">
                <a:solidFill>
                  <a:srgbClr val="000000"/>
                </a:solidFill>
              </a:endParaRPr>
            </a:p>
          </p:txBody>
        </p:sp>
        <p:sp>
          <p:nvSpPr>
            <p:cNvPr id="106521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PT" sz="2400">
                <a:solidFill>
                  <a:srgbClr val="000000"/>
                </a:solidFill>
              </a:endParaRPr>
            </a:p>
          </p:txBody>
        </p:sp>
        <p:sp>
          <p:nvSpPr>
            <p:cNvPr id="106522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PT" sz="2400">
                <a:solidFill>
                  <a:srgbClr val="000000"/>
                </a:solidFill>
              </a:endParaRPr>
            </a:p>
          </p:txBody>
        </p:sp>
        <p:sp>
          <p:nvSpPr>
            <p:cNvPr id="106523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9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PT" sz="2400">
                <a:solidFill>
                  <a:srgbClr val="000000"/>
                </a:solidFill>
              </a:endParaRPr>
            </a:p>
          </p:txBody>
        </p:sp>
        <p:sp>
          <p:nvSpPr>
            <p:cNvPr id="106524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9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PT" sz="2400">
                <a:solidFill>
                  <a:srgbClr val="000000"/>
                </a:solidFill>
              </a:endParaRPr>
            </a:p>
          </p:txBody>
        </p:sp>
        <p:sp>
          <p:nvSpPr>
            <p:cNvPr id="106525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PT" sz="2400">
                <a:solidFill>
                  <a:srgbClr val="000000"/>
                </a:solidFill>
              </a:endParaRPr>
            </a:p>
          </p:txBody>
        </p:sp>
        <p:sp>
          <p:nvSpPr>
            <p:cNvPr id="106526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PT" sz="2400">
                <a:solidFill>
                  <a:srgbClr val="000000"/>
                </a:solidFill>
              </a:endParaRPr>
            </a:p>
          </p:txBody>
        </p:sp>
        <p:sp>
          <p:nvSpPr>
            <p:cNvPr id="106527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PT" sz="2400">
                <a:solidFill>
                  <a:srgbClr val="000000"/>
                </a:solidFill>
              </a:endParaRPr>
            </a:p>
          </p:txBody>
        </p:sp>
        <p:sp>
          <p:nvSpPr>
            <p:cNvPr id="106528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PT" sz="2400">
                <a:solidFill>
                  <a:srgbClr val="000000"/>
                </a:solidFill>
              </a:endParaRPr>
            </a:p>
          </p:txBody>
        </p:sp>
        <p:sp>
          <p:nvSpPr>
            <p:cNvPr id="106529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9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PT" sz="2400">
                <a:solidFill>
                  <a:srgbClr val="000000"/>
                </a:solidFill>
              </a:endParaRPr>
            </a:p>
          </p:txBody>
        </p:sp>
        <p:sp>
          <p:nvSpPr>
            <p:cNvPr id="106530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PT" sz="2400">
                <a:solidFill>
                  <a:srgbClr val="000000"/>
                </a:solidFill>
              </a:endParaRPr>
            </a:p>
          </p:txBody>
        </p:sp>
        <p:sp>
          <p:nvSpPr>
            <p:cNvPr id="106531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PT" sz="2400">
                <a:solidFill>
                  <a:srgbClr val="000000"/>
                </a:solidFill>
              </a:endParaRPr>
            </a:p>
          </p:txBody>
        </p:sp>
        <p:sp>
          <p:nvSpPr>
            <p:cNvPr id="106532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9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PT" sz="2400">
                <a:solidFill>
                  <a:srgbClr val="000000"/>
                </a:solidFill>
              </a:endParaRPr>
            </a:p>
          </p:txBody>
        </p:sp>
        <p:sp>
          <p:nvSpPr>
            <p:cNvPr id="106533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9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PT" sz="2400">
                <a:solidFill>
                  <a:srgbClr val="000000"/>
                </a:solidFill>
              </a:endParaRPr>
            </a:p>
          </p:txBody>
        </p:sp>
        <p:sp>
          <p:nvSpPr>
            <p:cNvPr id="106534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PT" sz="2400">
                <a:solidFill>
                  <a:srgbClr val="000000"/>
                </a:solidFill>
              </a:endParaRPr>
            </a:p>
          </p:txBody>
        </p:sp>
        <p:sp>
          <p:nvSpPr>
            <p:cNvPr id="106535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PT" sz="2400">
                <a:solidFill>
                  <a:srgbClr val="000000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  <a:cs typeface="+mn-cs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  <a:cs typeface="+mn-cs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42875" y="1071563"/>
            <a:ext cx="8786813" cy="11326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pt-BR" sz="2000" b="1" dirty="0" smtClean="0">
                <a:solidFill>
                  <a:schemeClr val="tx2"/>
                </a:solidFill>
                <a:latin typeface="+mn-lt"/>
              </a:rPr>
              <a:t>  </a:t>
            </a:r>
            <a:r>
              <a:rPr lang="pt-BR" sz="2000" b="1" dirty="0">
                <a:solidFill>
                  <a:schemeClr val="tx2"/>
                </a:solidFill>
                <a:latin typeface="+mn-lt"/>
              </a:rPr>
              <a:t>Sucessão Ecológica</a:t>
            </a:r>
          </a:p>
          <a:p>
            <a:pPr marL="342900" indent="-342900">
              <a:defRPr/>
            </a:pPr>
            <a:endParaRPr lang="pt-BR" sz="800" dirty="0">
              <a:latin typeface="+mn-lt"/>
            </a:endParaRPr>
          </a:p>
          <a:p>
            <a:pPr marL="342900" indent="-342900">
              <a:defRPr/>
            </a:pPr>
            <a:endParaRPr lang="pt-BR" dirty="0">
              <a:latin typeface="+mn-lt"/>
            </a:endParaRPr>
          </a:p>
          <a:p>
            <a:pPr marL="342900" indent="-342900">
              <a:defRPr/>
            </a:pPr>
            <a:r>
              <a:rPr lang="pt-BR" dirty="0">
                <a:latin typeface="+mn-lt"/>
              </a:rPr>
              <a:t>	Processo que consiste na substituição ordenada e gradual de uma comunidade por outra, até o estabelecimento de uma comunidade relativamente estável, denominada comunidade clímax.</a:t>
            </a:r>
          </a:p>
          <a:p>
            <a:pPr marL="342900" indent="-342900">
              <a:defRPr/>
            </a:pPr>
            <a:r>
              <a:rPr lang="pt-BR" dirty="0">
                <a:latin typeface="+mn-lt"/>
              </a:rPr>
              <a:t>	</a:t>
            </a:r>
          </a:p>
          <a:p>
            <a:pPr marL="342900" indent="-342900">
              <a:defRPr/>
            </a:pPr>
            <a:r>
              <a:rPr lang="pt-BR" dirty="0">
                <a:latin typeface="+mn-lt"/>
              </a:rPr>
              <a:t>	Etapas da sucessão: </a:t>
            </a:r>
            <a:r>
              <a:rPr lang="pt-BR" sz="1600" dirty="0" err="1">
                <a:solidFill>
                  <a:srgbClr val="FF0000"/>
                </a:solidFill>
                <a:latin typeface="+mn-lt"/>
              </a:rPr>
              <a:t>Ecese</a:t>
            </a:r>
            <a:r>
              <a:rPr lang="pt-BR" sz="1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pt-BR" sz="1600" dirty="0">
                <a:solidFill>
                  <a:srgbClr val="FF0000"/>
                </a:solidFill>
                <a:latin typeface="+mn-lt"/>
                <a:sym typeface="Wingdings" pitchFamily="2" charset="2"/>
              </a:rPr>
              <a:t> Séries  Comunidade clímax</a:t>
            </a:r>
            <a:endParaRPr lang="pt-BR" sz="1600" dirty="0">
              <a:solidFill>
                <a:srgbClr val="FF0000"/>
              </a:solidFill>
              <a:latin typeface="+mn-lt"/>
            </a:endParaRPr>
          </a:p>
          <a:p>
            <a:pPr marL="342900" indent="-342900">
              <a:defRPr/>
            </a:pPr>
            <a:endParaRPr lang="pt-BR" dirty="0">
              <a:latin typeface="+mn-lt"/>
            </a:endParaRPr>
          </a:p>
          <a:p>
            <a:pPr marL="342900" indent="-342900">
              <a:defRPr/>
            </a:pPr>
            <a:r>
              <a:rPr lang="pt-BR" dirty="0">
                <a:latin typeface="+mn-lt"/>
              </a:rPr>
              <a:t>	Estágio Inicial: Constituído pela comunidade pioneira ou (</a:t>
            </a:r>
            <a:r>
              <a:rPr lang="pt-BR" dirty="0" err="1">
                <a:latin typeface="+mn-lt"/>
              </a:rPr>
              <a:t>ecese</a:t>
            </a:r>
            <a:r>
              <a:rPr lang="pt-BR" dirty="0">
                <a:latin typeface="+mn-lt"/>
              </a:rPr>
              <a:t>) que modifica o ambiente e é gradualmente substituída por comunidades temporárias (séries) até atingir a comunidade clímax.</a:t>
            </a:r>
          </a:p>
          <a:p>
            <a:pPr marL="342900" indent="-342900">
              <a:defRPr/>
            </a:pPr>
            <a:r>
              <a:rPr lang="pt-BR" dirty="0">
                <a:latin typeface="+mn-lt"/>
              </a:rPr>
              <a:t>	</a:t>
            </a:r>
          </a:p>
          <a:p>
            <a:pPr marL="800100" lvl="1" indent="-342900">
              <a:buFont typeface="Courier New" pitchFamily="49" charset="0"/>
              <a:buChar char="o"/>
              <a:defRPr/>
            </a:pPr>
            <a:r>
              <a:rPr lang="pt-BR" dirty="0">
                <a:latin typeface="+mn-lt"/>
              </a:rPr>
              <a:t>Espécies pioneiras: </a:t>
            </a:r>
            <a:r>
              <a:rPr lang="pt-BR" dirty="0" err="1">
                <a:latin typeface="+mn-lt"/>
              </a:rPr>
              <a:t>Líquens</a:t>
            </a:r>
            <a:r>
              <a:rPr lang="pt-BR" dirty="0">
                <a:latin typeface="+mn-lt"/>
              </a:rPr>
              <a:t> e briófitas</a:t>
            </a:r>
          </a:p>
          <a:p>
            <a:pPr marL="800100" lvl="1" indent="-342900">
              <a:buFont typeface="Courier New" pitchFamily="49" charset="0"/>
              <a:buChar char="o"/>
              <a:defRPr/>
            </a:pPr>
            <a:r>
              <a:rPr lang="pt-BR" dirty="0">
                <a:latin typeface="+mn-lt"/>
              </a:rPr>
              <a:t>Séries: são comunidades temporárias que se sucedem após a colonização</a:t>
            </a:r>
          </a:p>
          <a:p>
            <a:pPr marL="800100" lvl="1" indent="-342900">
              <a:buFont typeface="Courier New" pitchFamily="49" charset="0"/>
              <a:buChar char="o"/>
              <a:defRPr/>
            </a:pPr>
            <a:r>
              <a:rPr lang="pt-BR" dirty="0">
                <a:latin typeface="+mn-lt"/>
              </a:rPr>
              <a:t>Comunidade clímax: É a que encerra a sucessão. É o estágio no qual se encontra grande biodiversidade, não havendo mais substituição de espécies.</a:t>
            </a:r>
          </a:p>
          <a:p>
            <a:pPr marL="800100" lvl="1" indent="-342900">
              <a:buFont typeface="Courier New" pitchFamily="49" charset="0"/>
              <a:buChar char="o"/>
              <a:defRPr/>
            </a:pPr>
            <a:endParaRPr lang="pt-BR" dirty="0">
              <a:latin typeface="+mn-lt"/>
            </a:endParaRPr>
          </a:p>
          <a:p>
            <a:pPr marL="800100" lvl="1" indent="-342900">
              <a:buFont typeface="Courier New" pitchFamily="49" charset="0"/>
              <a:buChar char="o"/>
              <a:defRPr/>
            </a:pPr>
            <a:endParaRPr lang="pt-BR" dirty="0">
              <a:latin typeface="+mn-lt"/>
            </a:endParaRPr>
          </a:p>
          <a:p>
            <a:pPr marL="342900" indent="-342900">
              <a:buFontTx/>
              <a:buAutoNum type="alphaLcParenR"/>
              <a:defRPr/>
            </a:pPr>
            <a:endParaRPr lang="pt-BR" dirty="0">
              <a:latin typeface="+mn-lt"/>
            </a:endParaRPr>
          </a:p>
          <a:p>
            <a:pPr marL="342900" indent="-342900">
              <a:buFontTx/>
              <a:buAutoNum type="alphaLcParenR"/>
              <a:defRPr/>
            </a:pPr>
            <a:endParaRPr lang="pt-BR" dirty="0">
              <a:latin typeface="+mn-lt"/>
            </a:endParaRPr>
          </a:p>
          <a:p>
            <a:pPr marL="342900" indent="-342900">
              <a:buFontTx/>
              <a:buAutoNum type="alphaLcParenR"/>
              <a:defRPr/>
            </a:pPr>
            <a:endParaRPr lang="pt-BR" dirty="0">
              <a:latin typeface="+mn-lt"/>
            </a:endParaRPr>
          </a:p>
          <a:p>
            <a:pPr marL="342900" indent="-342900">
              <a:buFontTx/>
              <a:buAutoNum type="alphaLcParenR"/>
              <a:defRPr/>
            </a:pPr>
            <a:endParaRPr lang="pt-BR" dirty="0">
              <a:latin typeface="+mn-lt"/>
            </a:endParaRPr>
          </a:p>
          <a:p>
            <a:pPr marL="342900" indent="-342900">
              <a:buFontTx/>
              <a:buAutoNum type="alphaLcParenR"/>
              <a:defRPr/>
            </a:pPr>
            <a:endParaRPr lang="pt-BR" dirty="0">
              <a:latin typeface="+mn-lt"/>
            </a:endParaRPr>
          </a:p>
          <a:p>
            <a:pPr marL="342900" indent="-342900">
              <a:defRPr/>
            </a:pPr>
            <a:r>
              <a:rPr lang="pt-BR" dirty="0">
                <a:latin typeface="+mn-lt"/>
              </a:rPr>
              <a:t>	</a:t>
            </a:r>
          </a:p>
          <a:p>
            <a:pPr marL="342900" indent="-342900">
              <a:defRPr/>
            </a:pPr>
            <a:endParaRPr lang="pt-BR" dirty="0">
              <a:latin typeface="+mn-lt"/>
            </a:endParaRPr>
          </a:p>
          <a:p>
            <a:pPr marL="342900" indent="-342900">
              <a:defRPr/>
            </a:pPr>
            <a:endParaRPr lang="pt-BR" dirty="0">
              <a:latin typeface="+mn-lt"/>
            </a:endParaRPr>
          </a:p>
          <a:p>
            <a:pPr marL="342900" indent="-342900">
              <a:defRPr/>
            </a:pPr>
            <a:endParaRPr lang="pt-BR" dirty="0">
              <a:latin typeface="+mn-lt"/>
            </a:endParaRPr>
          </a:p>
          <a:p>
            <a:pPr marL="342900" indent="-342900">
              <a:defRPr/>
            </a:pPr>
            <a:endParaRPr lang="pt-BR" dirty="0">
              <a:latin typeface="+mn-lt"/>
            </a:endParaRPr>
          </a:p>
          <a:p>
            <a:pPr marL="342900" indent="-342900">
              <a:defRPr/>
            </a:pPr>
            <a:endParaRPr lang="pt-BR" dirty="0">
              <a:latin typeface="+mn-lt"/>
            </a:endParaRPr>
          </a:p>
          <a:p>
            <a:pPr marL="342900" indent="-342900">
              <a:defRPr/>
            </a:pPr>
            <a:r>
              <a:rPr lang="pt-BR" b="1" dirty="0">
                <a:latin typeface="+mn-lt"/>
              </a:rPr>
              <a:t>	</a:t>
            </a:r>
            <a:endParaRPr lang="pt-BR" dirty="0">
              <a:latin typeface="+mn-lt"/>
            </a:endParaRPr>
          </a:p>
          <a:p>
            <a:pPr marL="342900" indent="-342900">
              <a:defRPr/>
            </a:pPr>
            <a:endParaRPr lang="pt-BR" dirty="0">
              <a:latin typeface="+mn-lt"/>
            </a:endParaRPr>
          </a:p>
          <a:p>
            <a:pPr marL="342900" indent="-342900">
              <a:defRPr/>
            </a:pPr>
            <a:endParaRPr lang="pt-BR" dirty="0">
              <a:latin typeface="+mn-lt"/>
            </a:endParaRPr>
          </a:p>
          <a:p>
            <a:pPr marL="342900" indent="-342900">
              <a:defRPr/>
            </a:pPr>
            <a:r>
              <a:rPr lang="pt-BR" dirty="0">
                <a:latin typeface="+mn-lt"/>
              </a:rPr>
              <a:t>	</a:t>
            </a:r>
          </a:p>
          <a:p>
            <a:pPr marL="342900" indent="-342900">
              <a:defRPr/>
            </a:pPr>
            <a:endParaRPr lang="pt-BR" dirty="0">
              <a:latin typeface="+mn-lt"/>
            </a:endParaRPr>
          </a:p>
          <a:p>
            <a:pPr marL="342900" indent="-342900">
              <a:defRPr/>
            </a:pPr>
            <a:endParaRPr lang="pt-BR" dirty="0">
              <a:latin typeface="+mn-lt"/>
            </a:endParaRPr>
          </a:p>
          <a:p>
            <a:pPr marL="342900" indent="-342900">
              <a:defRPr/>
            </a:pPr>
            <a:endParaRPr lang="pt-BR" dirty="0">
              <a:latin typeface="+mn-lt"/>
            </a:endParaRPr>
          </a:p>
          <a:p>
            <a:pPr marL="342900" indent="-342900">
              <a:defRPr/>
            </a:pPr>
            <a:endParaRPr lang="pt-BR" dirty="0">
              <a:latin typeface="+mn-lt"/>
            </a:endParaRPr>
          </a:p>
          <a:p>
            <a:pPr marL="342900" indent="-342900">
              <a:defRPr/>
            </a:pPr>
            <a:endParaRPr lang="pt-BR" dirty="0">
              <a:latin typeface="+mn-lt"/>
            </a:endParaRPr>
          </a:p>
          <a:p>
            <a:pPr marL="342900" indent="-342900">
              <a:defRPr/>
            </a:pPr>
            <a:endParaRPr lang="pt-BR" dirty="0">
              <a:latin typeface="+mn-lt"/>
            </a:endParaRPr>
          </a:p>
          <a:p>
            <a:pPr marL="342900" indent="-342900">
              <a:defRPr/>
            </a:pPr>
            <a:r>
              <a:rPr lang="pt-BR" dirty="0">
                <a:latin typeface="+mn-lt"/>
              </a:rPr>
              <a:t>	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9940" name="CaixaDeTexto 8"/>
          <p:cNvSpPr txBox="1">
            <a:spLocks noChangeArrowheads="1"/>
          </p:cNvSpPr>
          <p:nvPr/>
        </p:nvSpPr>
        <p:spPr bwMode="auto">
          <a:xfrm>
            <a:off x="0" y="1071563"/>
            <a:ext cx="88582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/>
            <a:endParaRPr lang="pt-BR">
              <a:latin typeface="Calibri" pitchFamily="34" charset="0"/>
            </a:endParaRPr>
          </a:p>
          <a:p>
            <a:pPr marL="342900" indent="-342900" algn="just"/>
            <a:endParaRPr lang="pt-BR">
              <a:latin typeface="Calibri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0" y="0"/>
            <a:ext cx="9144000" cy="1138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Ecologia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3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225" y="1457325"/>
            <a:ext cx="7200900" cy="5400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3315" name="Rectangle 5"/>
          <p:cNvSpPr>
            <a:spLocks noChangeArrowheads="1"/>
          </p:cNvSpPr>
          <p:nvPr/>
        </p:nvSpPr>
        <p:spPr bwMode="auto">
          <a:xfrm>
            <a:off x="0" y="-171450"/>
            <a:ext cx="7877175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pt-PT" sz="4400" b="1">
                <a:solidFill>
                  <a:srgbClr val="0A6192"/>
                </a:solidFill>
                <a:latin typeface="Arial Narrow" pitchFamily="34" charset="0"/>
              </a:rPr>
              <a:t>Sucessão ecológica primária:</a:t>
            </a:r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428625" y="901700"/>
            <a:ext cx="78771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/>
          <a:p>
            <a:r>
              <a:rPr lang="pt-PT" sz="3600" b="1">
                <a:solidFill>
                  <a:schemeClr val="accent2"/>
                </a:solidFill>
                <a:latin typeface="Arial Narrow" pitchFamily="34" charset="0"/>
              </a:rPr>
              <a:t>Sucessão num deserto…</a:t>
            </a:r>
          </a:p>
        </p:txBody>
      </p:sp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363538" y="1781175"/>
            <a:ext cx="3527425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PT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Gramineas </a:t>
            </a:r>
          </a:p>
          <a:p>
            <a:pPr algn="ctr">
              <a:spcBef>
                <a:spcPct val="50000"/>
              </a:spcBef>
              <a:defRPr/>
            </a:pPr>
            <a:r>
              <a:rPr lang="pt-PT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pt-PT" i="1">
                <a:solidFill>
                  <a:srgbClr val="000000"/>
                </a:solidFill>
              </a:rPr>
              <a:t>Ammophila arenaria</a:t>
            </a:r>
            <a:r>
              <a:rPr lang="pt-PT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en-US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3256" name="Picture 8" descr="graminea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013" y="1674813"/>
            <a:ext cx="1828800" cy="23828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2565400" y="3768725"/>
            <a:ext cx="3097213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PT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Pinheiros </a:t>
            </a:r>
          </a:p>
          <a:p>
            <a:pPr algn="ctr">
              <a:spcBef>
                <a:spcPct val="50000"/>
              </a:spcBef>
              <a:defRPr/>
            </a:pPr>
            <a:r>
              <a:rPr lang="pt-PT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pt-PT" i="1">
                <a:solidFill>
                  <a:srgbClr val="000000"/>
                </a:solidFill>
              </a:rPr>
              <a:t>Pinus pinaster</a:t>
            </a:r>
            <a:r>
              <a:rPr lang="pt-PT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en-US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3258" name="Picture 10" descr="pinmaritime06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06738" y="3030538"/>
            <a:ext cx="1714500" cy="2381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3259" name="Text Box 11"/>
          <p:cNvSpPr txBox="1">
            <a:spLocks noChangeArrowheads="1"/>
          </p:cNvSpPr>
          <p:nvPr/>
        </p:nvSpPr>
        <p:spPr bwMode="auto">
          <a:xfrm>
            <a:off x="5067300" y="5283200"/>
            <a:ext cx="3024188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PT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Carvalhos</a:t>
            </a:r>
          </a:p>
          <a:p>
            <a:pPr algn="ctr">
              <a:spcBef>
                <a:spcPct val="50000"/>
              </a:spcBef>
              <a:defRPr/>
            </a:pPr>
            <a:r>
              <a:rPr lang="pt-PT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pt-PT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Quercus</a:t>
            </a:r>
            <a:r>
              <a:rPr lang="pt-PT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sp.)</a:t>
            </a:r>
            <a:endParaRPr lang="en-US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3260" name="Picture 12" descr="quercus"/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59450" y="4219575"/>
            <a:ext cx="1712913" cy="23828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10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10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53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000"/>
                            </p:stCondLst>
                            <p:childTnLst>
                              <p:par>
                                <p:cTn id="38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1000"/>
                                        <p:tgtEl>
                                          <p:spTgt spid="53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53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4" grpId="0" autoUpdateAnimBg="0"/>
      <p:bldP spid="53255" grpId="0"/>
      <p:bldP spid="53255" grpId="1"/>
      <p:bldP spid="53257" grpId="0"/>
      <p:bldP spid="53257" grpId="1"/>
      <p:bldP spid="53259" grpId="0"/>
      <p:bldP spid="5325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vulcao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534988" y="1400175"/>
            <a:ext cx="7200900" cy="5400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4339" name="Rectangle 6"/>
          <p:cNvSpPr>
            <a:spLocks noChangeArrowheads="1"/>
          </p:cNvSpPr>
          <p:nvPr/>
        </p:nvSpPr>
        <p:spPr bwMode="auto">
          <a:xfrm>
            <a:off x="0" y="-171450"/>
            <a:ext cx="7877175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pt-PT" sz="4400" b="1">
                <a:solidFill>
                  <a:srgbClr val="0A6192"/>
                </a:solidFill>
                <a:latin typeface="Arial Narrow" pitchFamily="34" charset="0"/>
              </a:rPr>
              <a:t>Sucessão ecológica primária:</a:t>
            </a:r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450850" y="815975"/>
            <a:ext cx="78771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/>
          <a:p>
            <a:r>
              <a:rPr lang="pt-PT" sz="3600" b="1">
                <a:solidFill>
                  <a:schemeClr val="accent2"/>
                </a:solidFill>
                <a:latin typeface="Arial Narrow" pitchFamily="34" charset="0"/>
              </a:rPr>
              <a:t>Sucessão numa ilha vulcânica…</a:t>
            </a:r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392113" y="2038350"/>
            <a:ext cx="19446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PT" sz="2800" b="1">
                <a:solidFill>
                  <a:srgbClr val="000000"/>
                </a:solidFill>
              </a:rPr>
              <a:t>Liquenes </a:t>
            </a:r>
            <a:endParaRPr lang="en-US" sz="2800" b="1">
              <a:solidFill>
                <a:srgbClr val="000000"/>
              </a:solidFill>
            </a:endParaRPr>
          </a:p>
        </p:txBody>
      </p:sp>
      <p:pic>
        <p:nvPicPr>
          <p:cNvPr id="57355" name="Picture 11" descr="liquen-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375" y="1497013"/>
            <a:ext cx="1712913" cy="23828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7356" name="Text Box 12"/>
          <p:cNvSpPr txBox="1">
            <a:spLocks noChangeArrowheads="1"/>
          </p:cNvSpPr>
          <p:nvPr/>
        </p:nvSpPr>
        <p:spPr bwMode="auto">
          <a:xfrm>
            <a:off x="2089150" y="3541713"/>
            <a:ext cx="2089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PT" sz="2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Fetos</a:t>
            </a:r>
            <a:endParaRPr lang="en-US" sz="28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7357" name="Picture 13" descr="fet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1088" y="2606675"/>
            <a:ext cx="1800225" cy="23764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7358" name="Text Box 14"/>
          <p:cNvSpPr txBox="1">
            <a:spLocks noChangeArrowheads="1"/>
          </p:cNvSpPr>
          <p:nvPr/>
        </p:nvSpPr>
        <p:spPr bwMode="auto">
          <a:xfrm>
            <a:off x="4005263" y="4725988"/>
            <a:ext cx="20161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PT" sz="2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Arbustos </a:t>
            </a:r>
            <a:endParaRPr lang="en-US" sz="28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7359" name="Picture 15" descr="juniph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35450" y="3581400"/>
            <a:ext cx="1654175" cy="23764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7360" name="Text Box 16"/>
          <p:cNvSpPr txBox="1">
            <a:spLocks noChangeArrowheads="1"/>
          </p:cNvSpPr>
          <p:nvPr/>
        </p:nvSpPr>
        <p:spPr bwMode="auto">
          <a:xfrm>
            <a:off x="5719763" y="5751513"/>
            <a:ext cx="20875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PT" sz="2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Floresta </a:t>
            </a:r>
            <a:endParaRPr lang="en-US" sz="28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7361" name="Picture 17" descr="florest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91225" y="4227513"/>
            <a:ext cx="1698625" cy="2447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57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1000"/>
                                        <p:tgtEl>
                                          <p:spTgt spid="573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57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57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1000"/>
                                        <p:tgtEl>
                                          <p:spTgt spid="573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57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57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000"/>
                            </p:stCondLst>
                            <p:childTnLst>
                              <p:par>
                                <p:cTn id="38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1000"/>
                                        <p:tgtEl>
                                          <p:spTgt spid="57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60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1000"/>
                                        <p:tgtEl>
                                          <p:spTgt spid="57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80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1000"/>
                                        <p:tgtEl>
                                          <p:spTgt spid="57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0"/>
                            </p:stCondLst>
                            <p:childTnLst>
                              <p:par>
                                <p:cTn id="50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1000"/>
                                        <p:tgtEl>
                                          <p:spTgt spid="57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1" grpId="0" autoUpdateAnimBg="0"/>
      <p:bldP spid="57354" grpId="0"/>
      <p:bldP spid="57354" grpId="1"/>
      <p:bldP spid="57356" grpId="0"/>
      <p:bldP spid="57356" grpId="1"/>
      <p:bldP spid="57358" grpId="0"/>
      <p:bldP spid="57358" grpId="1"/>
      <p:bldP spid="5736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2"/>
          <p:cNvSpPr>
            <a:spLocks noChangeShapeType="1"/>
          </p:cNvSpPr>
          <p:nvPr/>
        </p:nvSpPr>
        <p:spPr bwMode="auto">
          <a:xfrm>
            <a:off x="4572000" y="1341438"/>
            <a:ext cx="0" cy="358775"/>
          </a:xfrm>
          <a:prstGeom prst="line">
            <a:avLst/>
          </a:prstGeom>
          <a:noFill/>
          <a:ln w="38100" cap="sq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pt-BR"/>
          </a:p>
        </p:txBody>
      </p:sp>
      <p:sp>
        <p:nvSpPr>
          <p:cNvPr id="15363" name="Line 3"/>
          <p:cNvSpPr>
            <a:spLocks noChangeShapeType="1"/>
          </p:cNvSpPr>
          <p:nvPr/>
        </p:nvSpPr>
        <p:spPr bwMode="auto">
          <a:xfrm>
            <a:off x="2209800" y="1700213"/>
            <a:ext cx="0" cy="609600"/>
          </a:xfrm>
          <a:prstGeom prst="line">
            <a:avLst/>
          </a:prstGeom>
          <a:noFill/>
          <a:ln w="38100" cap="sq">
            <a:solidFill>
              <a:schemeClr val="tx2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pt-BR"/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>
            <a:off x="6919913" y="1700213"/>
            <a:ext cx="0" cy="609600"/>
          </a:xfrm>
          <a:prstGeom prst="line">
            <a:avLst/>
          </a:prstGeom>
          <a:noFill/>
          <a:ln w="38100" cap="sq">
            <a:solidFill>
              <a:schemeClr val="tx2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pt-BR"/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>
            <a:off x="2247900" y="1700213"/>
            <a:ext cx="4648200" cy="0"/>
          </a:xfrm>
          <a:prstGeom prst="line">
            <a:avLst/>
          </a:prstGeom>
          <a:noFill/>
          <a:ln w="38100" cap="sq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pt-BR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684213" y="404813"/>
            <a:ext cx="7877175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/>
            <a:r>
              <a:rPr lang="pt-PT" sz="4400" b="1">
                <a:solidFill>
                  <a:srgbClr val="0A6192"/>
                </a:solidFill>
                <a:latin typeface="Arial Narrow" pitchFamily="34" charset="0"/>
              </a:rPr>
              <a:t>Sucessão ecológica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250825" y="5233988"/>
            <a:ext cx="3887788" cy="1581150"/>
          </a:xfrm>
          <a:prstGeom prst="rect">
            <a:avLst/>
          </a:prstGeom>
          <a:solidFill>
            <a:schemeClr val="folHlink"/>
          </a:solidFill>
          <a:ln w="28575" algn="ctr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>
                <a:solidFill>
                  <a:schemeClr val="accent2"/>
                </a:solidFill>
                <a:latin typeface="Arial Narrow" pitchFamily="34" charset="0"/>
              </a:rPr>
              <a:t>rochas nuas</a:t>
            </a:r>
          </a:p>
          <a:p>
            <a:pPr algn="ctr"/>
            <a:r>
              <a:rPr lang="pt-PT">
                <a:solidFill>
                  <a:schemeClr val="accent2"/>
                </a:solidFill>
                <a:latin typeface="Arial Narrow" pitchFamily="34" charset="0"/>
              </a:rPr>
              <a:t>dunas</a:t>
            </a:r>
          </a:p>
          <a:p>
            <a:pPr algn="ctr"/>
            <a:r>
              <a:rPr lang="pt-PT">
                <a:solidFill>
                  <a:schemeClr val="accent2"/>
                </a:solidFill>
                <a:latin typeface="Arial Narrow" pitchFamily="34" charset="0"/>
              </a:rPr>
              <a:t>ilhas vulcânicas</a:t>
            </a:r>
          </a:p>
          <a:p>
            <a:pPr algn="ctr"/>
            <a:r>
              <a:rPr lang="pt-PT">
                <a:solidFill>
                  <a:schemeClr val="accent2"/>
                </a:solidFill>
                <a:latin typeface="Arial Narrow" pitchFamily="34" charset="0"/>
              </a:rPr>
              <a:t>lagos recém-formados</a:t>
            </a:r>
          </a:p>
        </p:txBody>
      </p:sp>
      <p:sp>
        <p:nvSpPr>
          <p:cNvPr id="111624" name="Text Box 8"/>
          <p:cNvSpPr txBox="1">
            <a:spLocks noChangeArrowheads="1"/>
          </p:cNvSpPr>
          <p:nvPr/>
        </p:nvSpPr>
        <p:spPr bwMode="auto">
          <a:xfrm>
            <a:off x="4932363" y="3716338"/>
            <a:ext cx="3887787" cy="1401762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 sz="2800">
                <a:solidFill>
                  <a:schemeClr val="accent2"/>
                </a:solidFill>
                <a:latin typeface="Arial Narrow" pitchFamily="34" charset="0"/>
              </a:rPr>
              <a:t>Inicia-se numa área na qual </a:t>
            </a:r>
            <a:r>
              <a:rPr lang="pt-PT" sz="2800" b="1" u="sng">
                <a:solidFill>
                  <a:schemeClr val="accent2"/>
                </a:solidFill>
                <a:latin typeface="Arial Narrow" pitchFamily="34" charset="0"/>
              </a:rPr>
              <a:t>anteriormente existiam seres vivos</a:t>
            </a:r>
          </a:p>
        </p:txBody>
      </p:sp>
      <p:sp>
        <p:nvSpPr>
          <p:cNvPr id="111625" name="Rectangle 9"/>
          <p:cNvSpPr>
            <a:spLocks noChangeArrowheads="1"/>
          </p:cNvSpPr>
          <p:nvPr/>
        </p:nvSpPr>
        <p:spPr bwMode="auto">
          <a:xfrm>
            <a:off x="5446713" y="2349500"/>
            <a:ext cx="2941637" cy="12319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/>
            <a:r>
              <a:rPr lang="pt-PT" sz="3600">
                <a:solidFill>
                  <a:schemeClr val="bg1"/>
                </a:solidFill>
                <a:latin typeface="Arial Narrow" pitchFamily="34" charset="0"/>
              </a:rPr>
              <a:t>Sucessão</a:t>
            </a:r>
          </a:p>
          <a:p>
            <a:pPr algn="ctr"/>
            <a:r>
              <a:rPr lang="pt-PT" sz="3600">
                <a:solidFill>
                  <a:schemeClr val="bg1"/>
                </a:solidFill>
                <a:latin typeface="Arial Narrow" pitchFamily="34" charset="0"/>
              </a:rPr>
              <a:t>secundária</a:t>
            </a:r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766763" y="2349500"/>
            <a:ext cx="2941637" cy="12319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/>
            <a:r>
              <a:rPr lang="pt-PT" sz="3600">
                <a:solidFill>
                  <a:schemeClr val="bg1"/>
                </a:solidFill>
                <a:latin typeface="Arial Narrow" pitchFamily="34" charset="0"/>
              </a:rPr>
              <a:t>Sucessão primária</a:t>
            </a: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252413" y="3716338"/>
            <a:ext cx="3887787" cy="1401762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 sz="2800">
                <a:solidFill>
                  <a:schemeClr val="accent2"/>
                </a:solidFill>
                <a:latin typeface="Arial Narrow" pitchFamily="34" charset="0"/>
              </a:rPr>
              <a:t>Inicia-se numa área na qual </a:t>
            </a:r>
            <a:r>
              <a:rPr lang="pt-PT" sz="2800" b="1" u="sng">
                <a:solidFill>
                  <a:schemeClr val="accent2"/>
                </a:solidFill>
                <a:latin typeface="Arial Narrow" pitchFamily="34" charset="0"/>
              </a:rPr>
              <a:t>anteriormente não existiam seres vivos</a:t>
            </a:r>
            <a:endParaRPr lang="pt-PT" sz="2800">
              <a:solidFill>
                <a:schemeClr val="accent2"/>
              </a:solidFill>
              <a:latin typeface="Arial Narrow" pitchFamily="34" charset="0"/>
            </a:endParaRPr>
          </a:p>
        </p:txBody>
      </p:sp>
      <p:sp>
        <p:nvSpPr>
          <p:cNvPr id="111628" name="Text Box 12"/>
          <p:cNvSpPr txBox="1">
            <a:spLocks noChangeArrowheads="1"/>
          </p:cNvSpPr>
          <p:nvPr/>
        </p:nvSpPr>
        <p:spPr bwMode="auto">
          <a:xfrm>
            <a:off x="4932363" y="5229225"/>
            <a:ext cx="3887787" cy="1216025"/>
          </a:xfrm>
          <a:prstGeom prst="rect">
            <a:avLst/>
          </a:prstGeom>
          <a:solidFill>
            <a:schemeClr val="folHlink"/>
          </a:solidFill>
          <a:ln w="28575" algn="ctr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>
                <a:solidFill>
                  <a:schemeClr val="accent2"/>
                </a:solidFill>
                <a:latin typeface="Arial Narrow" pitchFamily="34" charset="0"/>
              </a:rPr>
              <a:t>zonas ardidas</a:t>
            </a:r>
          </a:p>
          <a:p>
            <a:pPr algn="ctr"/>
            <a:r>
              <a:rPr lang="pt-PT">
                <a:solidFill>
                  <a:schemeClr val="accent2"/>
                </a:solidFill>
                <a:latin typeface="Arial Narrow" pitchFamily="34" charset="0"/>
              </a:rPr>
              <a:t>campos abandonados</a:t>
            </a:r>
          </a:p>
          <a:p>
            <a:pPr algn="ctr"/>
            <a:r>
              <a:rPr lang="pt-PT">
                <a:solidFill>
                  <a:schemeClr val="accent2"/>
                </a:solidFill>
                <a:latin typeface="Arial Narrow" pitchFamily="34" charset="0"/>
              </a:rPr>
              <a:t>zonas alagadas</a:t>
            </a: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0" y="3654425"/>
            <a:ext cx="4449763" cy="3203575"/>
          </a:xfrm>
          <a:prstGeom prst="rect">
            <a:avLst/>
          </a:prstGeom>
          <a:solidFill>
            <a:schemeClr val="folHlink">
              <a:alpha val="58038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endParaRPr lang="pt-PT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1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1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4" grpId="0" animBg="1"/>
      <p:bldP spid="111625" grpId="0" animBg="1" autoUpdateAnimBg="0"/>
      <p:bldP spid="1116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0" y="-171450"/>
            <a:ext cx="7877175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pt-PT" sz="4400" b="1">
                <a:solidFill>
                  <a:srgbClr val="0A6192"/>
                </a:solidFill>
                <a:latin typeface="Arial Narrow" pitchFamily="34" charset="0"/>
              </a:rPr>
              <a:t>Sucessão ecológica secundária:</a:t>
            </a:r>
          </a:p>
        </p:txBody>
      </p:sp>
      <p:sp>
        <p:nvSpPr>
          <p:cNvPr id="16387" name="Rectangle 5"/>
          <p:cNvSpPr>
            <a:spLocks noChangeArrowheads="1"/>
          </p:cNvSpPr>
          <p:nvPr/>
        </p:nvSpPr>
        <p:spPr bwMode="auto">
          <a:xfrm>
            <a:off x="1816100" y="544513"/>
            <a:ext cx="7877175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endParaRPr lang="pt-PT" sz="3600" b="1">
              <a:solidFill>
                <a:schemeClr val="accent2"/>
              </a:solidFill>
              <a:latin typeface="Arial Narrow" pitchFamily="34" charset="0"/>
            </a:endParaRPr>
          </a:p>
        </p:txBody>
      </p:sp>
      <p:sp>
        <p:nvSpPr>
          <p:cNvPr id="79880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19263"/>
            <a:ext cx="4038600" cy="931862"/>
          </a:xfrm>
        </p:spPr>
        <p:txBody>
          <a:bodyPr/>
          <a:lstStyle/>
          <a:p>
            <a:pPr eaLnBrk="1" hangingPunct="1"/>
            <a:r>
              <a:rPr lang="pt-PT" sz="2600" smtClean="0">
                <a:solidFill>
                  <a:schemeClr val="accent2"/>
                </a:solidFill>
              </a:rPr>
              <a:t>Incêndios</a:t>
            </a:r>
          </a:p>
        </p:txBody>
      </p:sp>
      <p:sp>
        <p:nvSpPr>
          <p:cNvPr id="79881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719263"/>
            <a:ext cx="4038600" cy="1000125"/>
          </a:xfrm>
        </p:spPr>
        <p:txBody>
          <a:bodyPr/>
          <a:lstStyle/>
          <a:p>
            <a:pPr eaLnBrk="1" hangingPunct="1"/>
            <a:r>
              <a:rPr lang="pt-PT" sz="2600" smtClean="0">
                <a:solidFill>
                  <a:schemeClr val="accent2"/>
                </a:solidFill>
              </a:rPr>
              <a:t>Abate de árvores</a:t>
            </a:r>
          </a:p>
        </p:txBody>
      </p:sp>
      <p:sp>
        <p:nvSpPr>
          <p:cNvPr id="79884" name="Rectangle 12"/>
          <p:cNvSpPr>
            <a:spLocks noChangeArrowheads="1"/>
          </p:cNvSpPr>
          <p:nvPr/>
        </p:nvSpPr>
        <p:spPr bwMode="auto">
          <a:xfrm>
            <a:off x="0" y="555625"/>
            <a:ext cx="7877175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pt-PT" sz="3600" b="1">
                <a:solidFill>
                  <a:schemeClr val="accent2"/>
                </a:solidFill>
                <a:latin typeface="Arial Narrow" pitchFamily="34" charset="0"/>
              </a:rPr>
              <a:t>Causas da destruição dos ecossistemas:</a:t>
            </a:r>
          </a:p>
        </p:txBody>
      </p:sp>
      <p:pic>
        <p:nvPicPr>
          <p:cNvPr id="79885" name="Picture 13" descr="florestasaraquemalcanta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888" y="2228850"/>
            <a:ext cx="3705225" cy="217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6" name="Picture 14" descr="Pq da Emas - Goiá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475" y="4430713"/>
            <a:ext cx="3711575" cy="242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90" name="Picture 18" descr="image0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3" y="2179638"/>
            <a:ext cx="3144837" cy="467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9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98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9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9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98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9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6" grpId="0"/>
      <p:bldP spid="79880" grpId="0" build="p"/>
      <p:bldP spid="79881" grpId="0" build="p"/>
      <p:bldP spid="7988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-171450"/>
            <a:ext cx="7877175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pt-PT" sz="4400" b="1">
                <a:solidFill>
                  <a:srgbClr val="0A6192"/>
                </a:solidFill>
                <a:latin typeface="Arial Narrow" pitchFamily="34" charset="0"/>
              </a:rPr>
              <a:t>Sucessão ecológica secundária: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1816100" y="544513"/>
            <a:ext cx="7877175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endParaRPr lang="pt-PT" sz="3600" b="1">
              <a:solidFill>
                <a:schemeClr val="accent2"/>
              </a:solidFill>
              <a:latin typeface="Arial Narrow" pitchFamily="34" charset="0"/>
            </a:endParaRPr>
          </a:p>
        </p:txBody>
      </p:sp>
      <p:pic>
        <p:nvPicPr>
          <p:cNvPr id="17412" name="Picture 12" descr="esquemaderrubearvo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350" y="1433513"/>
            <a:ext cx="7570788" cy="30448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7413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173038" y="4757738"/>
            <a:ext cx="8747125" cy="1819275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pt-PT" sz="2600" smtClean="0">
                <a:solidFill>
                  <a:schemeClr val="accent2"/>
                </a:solidFill>
              </a:rPr>
              <a:t>		A sucessão secundária desenvolve-se mais rapidamente do que a primária uma vez que, permanecem no solo alguns organismos e sementes que tornam o substrato mais favorável á recolonização.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3" name="Picture 3" descr="msotw9_temp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57438"/>
            <a:ext cx="9144000" cy="39624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0" y="-171450"/>
            <a:ext cx="7877175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pt-PT" sz="4400" b="1">
                <a:solidFill>
                  <a:srgbClr val="0A6192"/>
                </a:solidFill>
                <a:latin typeface="Arial Narrow" pitchFamily="34" charset="0"/>
              </a:rPr>
              <a:t>Sucessão ecológica secundária:</a:t>
            </a:r>
          </a:p>
        </p:txBody>
      </p:sp>
      <p:sp>
        <p:nvSpPr>
          <p:cNvPr id="112645" name="Rectangle 5"/>
          <p:cNvSpPr>
            <a:spLocks noChangeArrowheads="1"/>
          </p:cNvSpPr>
          <p:nvPr/>
        </p:nvSpPr>
        <p:spPr bwMode="auto">
          <a:xfrm>
            <a:off x="428625" y="1155700"/>
            <a:ext cx="78771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/>
          <a:p>
            <a:r>
              <a:rPr lang="pt-PT" sz="3600" b="1">
                <a:solidFill>
                  <a:schemeClr val="accent2"/>
                </a:solidFill>
                <a:latin typeface="Arial Narrow" pitchFamily="34" charset="0"/>
              </a:rPr>
              <a:t>Sucessão num campo abandonado pela agricultura…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ogo1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563563" y="1560513"/>
            <a:ext cx="7058025" cy="5240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-171450"/>
            <a:ext cx="7877175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pt-PT" sz="4400" b="1">
                <a:solidFill>
                  <a:srgbClr val="0A6192"/>
                </a:solidFill>
                <a:latin typeface="Arial Narrow" pitchFamily="34" charset="0"/>
              </a:rPr>
              <a:t>Sucessão ecológica secundária:</a:t>
            </a:r>
          </a:p>
        </p:txBody>
      </p:sp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428625" y="901700"/>
            <a:ext cx="78771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/>
          <a:p>
            <a:r>
              <a:rPr lang="pt-PT" sz="3600" b="1">
                <a:solidFill>
                  <a:schemeClr val="accent2"/>
                </a:solidFill>
                <a:latin typeface="Arial Narrow" pitchFamily="34" charset="0"/>
              </a:rPr>
              <a:t>Sucessão numa zona ardida…</a:t>
            </a:r>
          </a:p>
        </p:txBody>
      </p:sp>
      <p:sp>
        <p:nvSpPr>
          <p:cNvPr id="118789" name="Text Box 5"/>
          <p:cNvSpPr txBox="1">
            <a:spLocks noChangeArrowheads="1"/>
          </p:cNvSpPr>
          <p:nvPr/>
        </p:nvSpPr>
        <p:spPr bwMode="auto">
          <a:xfrm>
            <a:off x="449263" y="1909763"/>
            <a:ext cx="2808287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PT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Urze</a:t>
            </a:r>
          </a:p>
          <a:p>
            <a:pPr algn="ctr">
              <a:spcBef>
                <a:spcPct val="50000"/>
              </a:spcBef>
              <a:defRPr/>
            </a:pPr>
            <a:r>
              <a:rPr lang="pt-PT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pt-PT" sz="28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Erica sp.</a:t>
            </a:r>
            <a:r>
              <a:rPr lang="pt-PT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en-US" sz="28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18790" name="Picture 6" descr="erica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425" y="1966913"/>
            <a:ext cx="1712913" cy="23828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18791" name="Text Box 7"/>
          <p:cNvSpPr txBox="1">
            <a:spLocks noChangeArrowheads="1"/>
          </p:cNvSpPr>
          <p:nvPr/>
        </p:nvSpPr>
        <p:spPr bwMode="auto">
          <a:xfrm>
            <a:off x="2622550" y="3597275"/>
            <a:ext cx="3097213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PT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Esteva</a:t>
            </a:r>
          </a:p>
          <a:p>
            <a:pPr algn="ctr">
              <a:spcBef>
                <a:spcPct val="50000"/>
              </a:spcBef>
              <a:defRPr/>
            </a:pPr>
            <a:r>
              <a:rPr lang="pt-PT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pt-PT" sz="2800" b="1" i="1"/>
              <a:t>Cistus sp</a:t>
            </a:r>
            <a:r>
              <a:rPr lang="pt-PT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.)</a:t>
            </a:r>
            <a:endParaRPr lang="en-US" sz="28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18792" name="Picture 8" descr="cisto-bianco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49575" y="3197225"/>
            <a:ext cx="2232025" cy="23828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18793" name="Text Box 9"/>
          <p:cNvSpPr txBox="1">
            <a:spLocks noChangeArrowheads="1"/>
          </p:cNvSpPr>
          <p:nvPr/>
        </p:nvSpPr>
        <p:spPr bwMode="auto">
          <a:xfrm>
            <a:off x="4738688" y="5440363"/>
            <a:ext cx="3024187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PT" sz="2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Carvalhos</a:t>
            </a:r>
          </a:p>
          <a:p>
            <a:pPr algn="ctr">
              <a:spcBef>
                <a:spcPct val="50000"/>
              </a:spcBef>
              <a:defRPr/>
            </a:pPr>
            <a:r>
              <a:rPr lang="pt-PT" sz="2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pt-PT" sz="2800" b="1" i="1">
                <a:solidFill>
                  <a:schemeClr val="bg1"/>
                </a:solidFill>
              </a:rPr>
              <a:t>Quercus sp</a:t>
            </a:r>
            <a:r>
              <a:rPr lang="pt-PT" sz="2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.)</a:t>
            </a:r>
            <a:endParaRPr lang="en-US" sz="28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18794" name="Picture 10" descr="quercus"/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35638" y="4260850"/>
            <a:ext cx="1712912" cy="23828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8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18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1000"/>
                                        <p:tgtEl>
                                          <p:spTgt spid="1187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118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118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1000"/>
                                        <p:tgtEl>
                                          <p:spTgt spid="1187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118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0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118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000"/>
                            </p:stCondLst>
                            <p:childTnLst>
                              <p:par>
                                <p:cTn id="38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1000"/>
                                        <p:tgtEl>
                                          <p:spTgt spid="1187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1000"/>
                                        <p:tgtEl>
                                          <p:spTgt spid="118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8" grpId="0"/>
      <p:bldP spid="118789" grpId="0"/>
      <p:bldP spid="118789" grpId="1"/>
      <p:bldP spid="118791" grpId="0"/>
      <p:bldP spid="118791" grpId="1"/>
      <p:bldP spid="118793" grpId="0"/>
      <p:bldP spid="118793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secol"/>
          <p:cNvPicPr>
            <a:picLocks noChangeAspect="1" noChangeArrowheads="1"/>
          </p:cNvPicPr>
          <p:nvPr/>
        </p:nvPicPr>
        <p:blipFill>
          <a:blip r:embed="rId2" cstate="print"/>
          <a:srcRect l="2083" t="61690" r="2986"/>
          <a:stretch>
            <a:fillRect/>
          </a:stretch>
        </p:blipFill>
        <p:spPr bwMode="auto">
          <a:xfrm>
            <a:off x="203200" y="3929063"/>
            <a:ext cx="8680450" cy="262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5" descr="sucess ecologic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0575" y="384175"/>
            <a:ext cx="4276725" cy="320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42875" y="1071563"/>
            <a:ext cx="8786813" cy="6740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800100" lvl="1" indent="-342900">
              <a:buFont typeface="Courier New" pitchFamily="49" charset="0"/>
              <a:buChar char="o"/>
              <a:defRPr/>
            </a:pPr>
            <a:endParaRPr lang="pt-BR" dirty="0">
              <a:latin typeface="+mn-lt"/>
            </a:endParaRPr>
          </a:p>
          <a:p>
            <a:pPr marL="800100" lvl="1" indent="-342900">
              <a:buFont typeface="Courier New" pitchFamily="49" charset="0"/>
              <a:buChar char="o"/>
              <a:defRPr/>
            </a:pPr>
            <a:endParaRPr lang="pt-BR" dirty="0">
              <a:latin typeface="+mn-lt"/>
            </a:endParaRPr>
          </a:p>
          <a:p>
            <a:pPr marL="342900" indent="-342900">
              <a:buFontTx/>
              <a:buAutoNum type="alphaLcParenR"/>
              <a:defRPr/>
            </a:pPr>
            <a:endParaRPr lang="pt-BR" dirty="0">
              <a:latin typeface="+mn-lt"/>
            </a:endParaRPr>
          </a:p>
          <a:p>
            <a:pPr marL="342900" indent="-342900">
              <a:buFontTx/>
              <a:buAutoNum type="alphaLcParenR"/>
              <a:defRPr/>
            </a:pPr>
            <a:endParaRPr lang="pt-BR" dirty="0">
              <a:latin typeface="+mn-lt"/>
            </a:endParaRPr>
          </a:p>
          <a:p>
            <a:pPr marL="342900" indent="-342900">
              <a:buFontTx/>
              <a:buAutoNum type="alphaLcParenR"/>
              <a:defRPr/>
            </a:pPr>
            <a:endParaRPr lang="pt-BR" dirty="0">
              <a:latin typeface="+mn-lt"/>
            </a:endParaRPr>
          </a:p>
          <a:p>
            <a:pPr marL="342900" indent="-342900">
              <a:buFontTx/>
              <a:buAutoNum type="alphaLcParenR"/>
              <a:defRPr/>
            </a:pPr>
            <a:endParaRPr lang="pt-BR" dirty="0">
              <a:latin typeface="+mn-lt"/>
            </a:endParaRPr>
          </a:p>
          <a:p>
            <a:pPr marL="342900" indent="-342900">
              <a:buFontTx/>
              <a:buAutoNum type="alphaLcParenR"/>
              <a:defRPr/>
            </a:pPr>
            <a:endParaRPr lang="pt-BR" dirty="0">
              <a:latin typeface="+mn-lt"/>
            </a:endParaRPr>
          </a:p>
          <a:p>
            <a:pPr marL="342900" indent="-342900">
              <a:defRPr/>
            </a:pPr>
            <a:r>
              <a:rPr lang="pt-BR" dirty="0">
                <a:latin typeface="+mn-lt"/>
              </a:rPr>
              <a:t>	</a:t>
            </a:r>
          </a:p>
          <a:p>
            <a:pPr marL="342900" indent="-342900">
              <a:defRPr/>
            </a:pPr>
            <a:endParaRPr lang="pt-BR" dirty="0">
              <a:latin typeface="+mn-lt"/>
            </a:endParaRPr>
          </a:p>
          <a:p>
            <a:pPr marL="342900" indent="-342900">
              <a:defRPr/>
            </a:pPr>
            <a:endParaRPr lang="pt-BR" dirty="0">
              <a:latin typeface="+mn-lt"/>
            </a:endParaRPr>
          </a:p>
          <a:p>
            <a:pPr marL="342900" indent="-342900">
              <a:defRPr/>
            </a:pPr>
            <a:endParaRPr lang="pt-BR" dirty="0">
              <a:latin typeface="+mn-lt"/>
            </a:endParaRPr>
          </a:p>
          <a:p>
            <a:pPr marL="342900" indent="-342900">
              <a:defRPr/>
            </a:pPr>
            <a:endParaRPr lang="pt-BR" dirty="0">
              <a:latin typeface="+mn-lt"/>
            </a:endParaRPr>
          </a:p>
          <a:p>
            <a:pPr marL="342900" indent="-342900">
              <a:defRPr/>
            </a:pPr>
            <a:endParaRPr lang="pt-BR" dirty="0">
              <a:latin typeface="+mn-lt"/>
            </a:endParaRPr>
          </a:p>
          <a:p>
            <a:pPr marL="342900" indent="-342900">
              <a:defRPr/>
            </a:pPr>
            <a:r>
              <a:rPr lang="pt-BR" b="1" dirty="0">
                <a:latin typeface="+mn-lt"/>
              </a:rPr>
              <a:t>	</a:t>
            </a:r>
            <a:endParaRPr lang="pt-BR" dirty="0">
              <a:latin typeface="+mn-lt"/>
            </a:endParaRPr>
          </a:p>
          <a:p>
            <a:pPr marL="342900" indent="-342900">
              <a:defRPr/>
            </a:pPr>
            <a:endParaRPr lang="pt-BR" dirty="0">
              <a:latin typeface="+mn-lt"/>
            </a:endParaRPr>
          </a:p>
          <a:p>
            <a:pPr marL="342900" indent="-342900">
              <a:defRPr/>
            </a:pPr>
            <a:endParaRPr lang="pt-BR" dirty="0">
              <a:latin typeface="+mn-lt"/>
            </a:endParaRPr>
          </a:p>
          <a:p>
            <a:pPr marL="342900" indent="-342900">
              <a:defRPr/>
            </a:pPr>
            <a:r>
              <a:rPr lang="pt-BR" dirty="0">
                <a:latin typeface="+mn-lt"/>
              </a:rPr>
              <a:t>	</a:t>
            </a:r>
          </a:p>
          <a:p>
            <a:pPr marL="342900" indent="-342900">
              <a:defRPr/>
            </a:pPr>
            <a:endParaRPr lang="pt-BR" dirty="0">
              <a:latin typeface="+mn-lt"/>
            </a:endParaRPr>
          </a:p>
          <a:p>
            <a:pPr marL="342900" indent="-342900">
              <a:defRPr/>
            </a:pPr>
            <a:endParaRPr lang="pt-BR" dirty="0">
              <a:latin typeface="+mn-lt"/>
            </a:endParaRPr>
          </a:p>
          <a:p>
            <a:pPr marL="342900" indent="-342900">
              <a:defRPr/>
            </a:pPr>
            <a:endParaRPr lang="pt-BR" dirty="0">
              <a:latin typeface="+mn-lt"/>
            </a:endParaRPr>
          </a:p>
          <a:p>
            <a:pPr marL="342900" indent="-342900">
              <a:defRPr/>
            </a:pPr>
            <a:endParaRPr lang="pt-BR" dirty="0">
              <a:latin typeface="+mn-lt"/>
            </a:endParaRPr>
          </a:p>
          <a:p>
            <a:pPr marL="342900" indent="-342900">
              <a:defRPr/>
            </a:pPr>
            <a:endParaRPr lang="pt-BR" dirty="0">
              <a:latin typeface="+mn-lt"/>
            </a:endParaRPr>
          </a:p>
          <a:p>
            <a:pPr marL="342900" indent="-342900">
              <a:defRPr/>
            </a:pPr>
            <a:endParaRPr lang="pt-BR" dirty="0">
              <a:latin typeface="+mn-lt"/>
            </a:endParaRPr>
          </a:p>
          <a:p>
            <a:pPr marL="342900" indent="-342900">
              <a:defRPr/>
            </a:pPr>
            <a:r>
              <a:rPr lang="pt-BR" dirty="0">
                <a:latin typeface="+mn-lt"/>
              </a:rPr>
              <a:t>	</a:t>
            </a:r>
          </a:p>
        </p:txBody>
      </p:sp>
      <p:sp>
        <p:nvSpPr>
          <p:cNvPr id="43011" name="CaixaDeTexto 8"/>
          <p:cNvSpPr txBox="1">
            <a:spLocks noChangeArrowheads="1"/>
          </p:cNvSpPr>
          <p:nvPr/>
        </p:nvSpPr>
        <p:spPr bwMode="auto">
          <a:xfrm>
            <a:off x="0" y="1071563"/>
            <a:ext cx="88582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/>
            <a:endParaRPr lang="pt-BR">
              <a:latin typeface="Calibri" pitchFamily="34" charset="0"/>
            </a:endParaRPr>
          </a:p>
          <a:p>
            <a:pPr marL="342900" indent="-342900" algn="just"/>
            <a:endParaRPr lang="pt-BR">
              <a:latin typeface="Calibri" pitchFamily="34" charset="0"/>
            </a:endParaRPr>
          </a:p>
        </p:txBody>
      </p:sp>
      <p:pic>
        <p:nvPicPr>
          <p:cNvPr id="43012" name="Imagem 6" descr="F3-2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13" y="0"/>
            <a:ext cx="30003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42875" y="1071563"/>
            <a:ext cx="8786813" cy="71707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pt-BR" sz="2000" b="1" dirty="0">
                <a:solidFill>
                  <a:schemeClr val="tx2"/>
                </a:solidFill>
                <a:latin typeface="+mn-lt"/>
              </a:rPr>
              <a:t>6)  Sucessão Ecológica</a:t>
            </a:r>
          </a:p>
          <a:p>
            <a:pPr marL="342900" indent="-342900">
              <a:defRPr/>
            </a:pPr>
            <a:endParaRPr lang="pt-BR" sz="800" dirty="0">
              <a:latin typeface="+mn-lt"/>
            </a:endParaRPr>
          </a:p>
          <a:p>
            <a:pPr marL="342900" indent="-342900">
              <a:defRPr/>
            </a:pPr>
            <a:r>
              <a:rPr lang="pt-BR" dirty="0">
                <a:latin typeface="+mn-lt"/>
              </a:rPr>
              <a:t>	</a:t>
            </a:r>
          </a:p>
          <a:p>
            <a:pPr marL="342900" indent="-342900">
              <a:defRPr/>
            </a:pPr>
            <a:r>
              <a:rPr lang="pt-BR" dirty="0">
                <a:latin typeface="+mn-lt"/>
              </a:rPr>
              <a:t>	</a:t>
            </a:r>
          </a:p>
          <a:p>
            <a:pPr marL="342900" indent="-342900">
              <a:buFontTx/>
              <a:buAutoNum type="alphaLcParenR"/>
              <a:defRPr/>
            </a:pPr>
            <a:endParaRPr lang="pt-BR" dirty="0">
              <a:latin typeface="+mn-lt"/>
            </a:endParaRPr>
          </a:p>
          <a:p>
            <a:pPr marL="342900" indent="-342900">
              <a:buFontTx/>
              <a:buAutoNum type="alphaLcParenR"/>
              <a:defRPr/>
            </a:pPr>
            <a:endParaRPr lang="pt-BR" dirty="0">
              <a:latin typeface="+mn-lt"/>
            </a:endParaRPr>
          </a:p>
          <a:p>
            <a:pPr marL="342900" indent="-342900">
              <a:buFontTx/>
              <a:buAutoNum type="alphaLcParenR"/>
              <a:defRPr/>
            </a:pPr>
            <a:endParaRPr lang="pt-BR" dirty="0">
              <a:latin typeface="+mn-lt"/>
            </a:endParaRPr>
          </a:p>
          <a:p>
            <a:pPr marL="342900" indent="-342900">
              <a:buFontTx/>
              <a:buAutoNum type="alphaLcParenR"/>
              <a:defRPr/>
            </a:pPr>
            <a:endParaRPr lang="pt-BR" dirty="0">
              <a:latin typeface="+mn-lt"/>
            </a:endParaRPr>
          </a:p>
          <a:p>
            <a:pPr marL="342900" indent="-342900">
              <a:buFontTx/>
              <a:buAutoNum type="alphaLcParenR"/>
              <a:defRPr/>
            </a:pPr>
            <a:endParaRPr lang="pt-BR" dirty="0">
              <a:latin typeface="+mn-lt"/>
            </a:endParaRPr>
          </a:p>
          <a:p>
            <a:pPr marL="342900" indent="-342900">
              <a:defRPr/>
            </a:pPr>
            <a:r>
              <a:rPr lang="pt-BR" dirty="0">
                <a:latin typeface="+mn-lt"/>
              </a:rPr>
              <a:t>	</a:t>
            </a:r>
          </a:p>
          <a:p>
            <a:pPr marL="342900" indent="-342900">
              <a:defRPr/>
            </a:pPr>
            <a:endParaRPr lang="pt-BR" dirty="0">
              <a:latin typeface="+mn-lt"/>
            </a:endParaRPr>
          </a:p>
          <a:p>
            <a:pPr marL="342900" indent="-342900">
              <a:defRPr/>
            </a:pPr>
            <a:endParaRPr lang="pt-BR" dirty="0">
              <a:latin typeface="+mn-lt"/>
            </a:endParaRPr>
          </a:p>
          <a:p>
            <a:pPr marL="342900" indent="-342900">
              <a:defRPr/>
            </a:pPr>
            <a:endParaRPr lang="pt-BR" dirty="0">
              <a:latin typeface="+mn-lt"/>
            </a:endParaRPr>
          </a:p>
          <a:p>
            <a:pPr marL="342900" indent="-342900">
              <a:defRPr/>
            </a:pPr>
            <a:endParaRPr lang="pt-BR" dirty="0">
              <a:latin typeface="+mn-lt"/>
            </a:endParaRPr>
          </a:p>
          <a:p>
            <a:pPr marL="342900" indent="-342900">
              <a:defRPr/>
            </a:pPr>
            <a:endParaRPr lang="pt-BR" dirty="0">
              <a:latin typeface="+mn-lt"/>
            </a:endParaRPr>
          </a:p>
          <a:p>
            <a:pPr marL="342900" indent="-342900">
              <a:defRPr/>
            </a:pPr>
            <a:r>
              <a:rPr lang="pt-BR" b="1" dirty="0">
                <a:latin typeface="+mn-lt"/>
              </a:rPr>
              <a:t>	</a:t>
            </a:r>
            <a:endParaRPr lang="pt-BR" dirty="0">
              <a:latin typeface="+mn-lt"/>
            </a:endParaRPr>
          </a:p>
          <a:p>
            <a:pPr marL="342900" indent="-342900">
              <a:defRPr/>
            </a:pPr>
            <a:endParaRPr lang="pt-BR" dirty="0">
              <a:latin typeface="+mn-lt"/>
            </a:endParaRPr>
          </a:p>
          <a:p>
            <a:pPr marL="342900" indent="-342900">
              <a:defRPr/>
            </a:pPr>
            <a:endParaRPr lang="pt-BR" dirty="0">
              <a:latin typeface="+mn-lt"/>
            </a:endParaRPr>
          </a:p>
          <a:p>
            <a:pPr marL="342900" indent="-342900">
              <a:defRPr/>
            </a:pPr>
            <a:r>
              <a:rPr lang="pt-BR" dirty="0">
                <a:latin typeface="+mn-lt"/>
              </a:rPr>
              <a:t>	</a:t>
            </a:r>
          </a:p>
          <a:p>
            <a:pPr marL="342900" indent="-342900">
              <a:defRPr/>
            </a:pPr>
            <a:endParaRPr lang="pt-BR" dirty="0">
              <a:latin typeface="+mn-lt"/>
            </a:endParaRPr>
          </a:p>
          <a:p>
            <a:pPr marL="342900" indent="-342900">
              <a:defRPr/>
            </a:pPr>
            <a:endParaRPr lang="pt-BR" dirty="0">
              <a:latin typeface="+mn-lt"/>
            </a:endParaRPr>
          </a:p>
          <a:p>
            <a:pPr marL="342900" indent="-342900">
              <a:defRPr/>
            </a:pPr>
            <a:endParaRPr lang="pt-BR" dirty="0">
              <a:latin typeface="+mn-lt"/>
            </a:endParaRPr>
          </a:p>
          <a:p>
            <a:pPr marL="342900" indent="-342900">
              <a:defRPr/>
            </a:pPr>
            <a:endParaRPr lang="pt-BR" dirty="0">
              <a:latin typeface="+mn-lt"/>
            </a:endParaRPr>
          </a:p>
          <a:p>
            <a:pPr marL="342900" indent="-342900">
              <a:defRPr/>
            </a:pPr>
            <a:endParaRPr lang="pt-BR" dirty="0">
              <a:latin typeface="+mn-lt"/>
            </a:endParaRPr>
          </a:p>
          <a:p>
            <a:pPr marL="342900" indent="-342900">
              <a:defRPr/>
            </a:pPr>
            <a:endParaRPr lang="pt-BR" dirty="0">
              <a:latin typeface="+mn-lt"/>
            </a:endParaRPr>
          </a:p>
          <a:p>
            <a:pPr marL="342900" indent="-342900">
              <a:defRPr/>
            </a:pPr>
            <a:r>
              <a:rPr lang="pt-BR" dirty="0">
                <a:latin typeface="+mn-lt"/>
              </a:rPr>
              <a:t>	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44036" name="CaixaDeTexto 8"/>
          <p:cNvSpPr txBox="1">
            <a:spLocks noChangeArrowheads="1"/>
          </p:cNvSpPr>
          <p:nvPr/>
        </p:nvSpPr>
        <p:spPr bwMode="auto">
          <a:xfrm>
            <a:off x="0" y="1071563"/>
            <a:ext cx="88582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/>
            <a:endParaRPr lang="pt-BR">
              <a:latin typeface="Calibri" pitchFamily="34" charset="0"/>
            </a:endParaRPr>
          </a:p>
          <a:p>
            <a:pPr marL="342900" indent="-342900" algn="just"/>
            <a:endParaRPr lang="pt-BR">
              <a:latin typeface="Calibri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0" y="0"/>
            <a:ext cx="9144000" cy="1138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Ecologia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214313" y="1643063"/>
          <a:ext cx="8643998" cy="48463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3714776"/>
                <a:gridCol w="4929222"/>
              </a:tblGrid>
              <a:tr h="330401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Característica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Eventos ao longo da sucessão</a:t>
                      </a:r>
                      <a:endParaRPr lang="pt-BR" dirty="0"/>
                    </a:p>
                  </a:txBody>
                  <a:tcPr/>
                </a:tc>
              </a:tr>
              <a:tr h="330401"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Composição em espécies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Muda rapidamente no início,</a:t>
                      </a:r>
                      <a:r>
                        <a:rPr lang="pt-BR" sz="1800" baseline="0" dirty="0" smtClean="0"/>
                        <a:t> depois mais lentamente.</a:t>
                      </a:r>
                      <a:endParaRPr lang="pt-BR" sz="1800" dirty="0"/>
                    </a:p>
                  </a:txBody>
                  <a:tcPr/>
                </a:tc>
              </a:tr>
              <a:tr h="330401"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Tamanho dos indivíduos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Tende a aumentar</a:t>
                      </a:r>
                      <a:endParaRPr lang="pt-BR" sz="1800" dirty="0"/>
                    </a:p>
                  </a:txBody>
                  <a:tcPr/>
                </a:tc>
              </a:tr>
              <a:tr h="330401"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Diversidade de espécies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Aumenta, atingindo o máximo</a:t>
                      </a:r>
                      <a:r>
                        <a:rPr lang="pt-BR" sz="1800" baseline="0" dirty="0" smtClean="0"/>
                        <a:t> na comunidade clímax</a:t>
                      </a:r>
                      <a:endParaRPr lang="pt-BR" sz="1800" dirty="0"/>
                    </a:p>
                  </a:txBody>
                  <a:tcPr/>
                </a:tc>
              </a:tr>
              <a:tr h="330401"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Biomassa total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Aumenta</a:t>
                      </a:r>
                      <a:endParaRPr lang="pt-BR" sz="1800" dirty="0"/>
                    </a:p>
                  </a:txBody>
                  <a:tcPr/>
                </a:tc>
              </a:tr>
              <a:tr h="330401"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Produtividade primária bruta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Aumenta no início depois estabiliza</a:t>
                      </a:r>
                      <a:endParaRPr lang="pt-BR" sz="1800" dirty="0"/>
                    </a:p>
                  </a:txBody>
                  <a:tcPr/>
                </a:tc>
              </a:tr>
              <a:tr h="330401"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Respiração da comunidade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Aumenta</a:t>
                      </a:r>
                      <a:endParaRPr lang="pt-BR" sz="1800" dirty="0"/>
                    </a:p>
                  </a:txBody>
                  <a:tcPr/>
                </a:tc>
              </a:tr>
              <a:tr h="330401"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Razão</a:t>
                      </a:r>
                      <a:r>
                        <a:rPr lang="pt-BR" sz="1800" baseline="0" dirty="0" smtClean="0"/>
                        <a:t> Fotossíntese/Respiração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F &gt; R, no início, depois F = R</a:t>
                      </a:r>
                      <a:endParaRPr lang="pt-BR" sz="1800" dirty="0"/>
                    </a:p>
                  </a:txBody>
                  <a:tcPr/>
                </a:tc>
              </a:tr>
              <a:tr h="330401"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Produtividade Líquida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Inicialmente grande, depois diminui, igualando no</a:t>
                      </a:r>
                      <a:r>
                        <a:rPr lang="pt-BR" sz="1800" baseline="0" dirty="0" smtClean="0"/>
                        <a:t> clímax</a:t>
                      </a:r>
                      <a:endParaRPr lang="pt-BR" sz="1800" dirty="0"/>
                    </a:p>
                  </a:txBody>
                  <a:tcPr/>
                </a:tc>
              </a:tr>
              <a:tr h="330401"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Cadeias alimentares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Ficam mais elaboradas</a:t>
                      </a:r>
                      <a:endParaRPr lang="pt-BR" sz="1800" dirty="0"/>
                    </a:p>
                  </a:txBody>
                  <a:tcPr/>
                </a:tc>
              </a:tr>
              <a:tr h="330401"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Reciclagem de nutrientes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Aumenta, tornando-se</a:t>
                      </a:r>
                      <a:r>
                        <a:rPr lang="pt-BR" sz="1800" baseline="0" dirty="0" smtClean="0"/>
                        <a:t> mais rápida</a:t>
                      </a:r>
                      <a:endParaRPr lang="pt-BR" sz="1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Line 3"/>
          <p:cNvSpPr>
            <a:spLocks noChangeShapeType="1"/>
          </p:cNvSpPr>
          <p:nvPr/>
        </p:nvSpPr>
        <p:spPr bwMode="auto">
          <a:xfrm>
            <a:off x="4572000" y="1341438"/>
            <a:ext cx="0" cy="358775"/>
          </a:xfrm>
          <a:prstGeom prst="line">
            <a:avLst/>
          </a:prstGeom>
          <a:noFill/>
          <a:ln w="38100" cap="sq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pt-BR" sz="2400">
              <a:solidFill>
                <a:srgbClr val="000000"/>
              </a:solidFill>
            </a:endParaRPr>
          </a:p>
        </p:txBody>
      </p:sp>
      <p:sp>
        <p:nvSpPr>
          <p:cNvPr id="70660" name="Line 4"/>
          <p:cNvSpPr>
            <a:spLocks noChangeShapeType="1"/>
          </p:cNvSpPr>
          <p:nvPr/>
        </p:nvSpPr>
        <p:spPr bwMode="auto">
          <a:xfrm>
            <a:off x="2209800" y="1700213"/>
            <a:ext cx="0" cy="609600"/>
          </a:xfrm>
          <a:prstGeom prst="line">
            <a:avLst/>
          </a:prstGeom>
          <a:noFill/>
          <a:ln w="38100" cap="sq">
            <a:solidFill>
              <a:schemeClr val="tx2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pt-BR" sz="2400">
              <a:solidFill>
                <a:srgbClr val="000000"/>
              </a:solidFill>
            </a:endParaRPr>
          </a:p>
        </p:txBody>
      </p:sp>
      <p:sp>
        <p:nvSpPr>
          <p:cNvPr id="70661" name="Line 5"/>
          <p:cNvSpPr>
            <a:spLocks noChangeShapeType="1"/>
          </p:cNvSpPr>
          <p:nvPr/>
        </p:nvSpPr>
        <p:spPr bwMode="auto">
          <a:xfrm>
            <a:off x="6919913" y="1700213"/>
            <a:ext cx="0" cy="609600"/>
          </a:xfrm>
          <a:prstGeom prst="line">
            <a:avLst/>
          </a:prstGeom>
          <a:noFill/>
          <a:ln w="38100" cap="sq">
            <a:solidFill>
              <a:schemeClr val="tx2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pt-BR" sz="2400">
              <a:solidFill>
                <a:srgbClr val="000000"/>
              </a:solidFill>
            </a:endParaRPr>
          </a:p>
        </p:txBody>
      </p:sp>
      <p:sp>
        <p:nvSpPr>
          <p:cNvPr id="70664" name="Line 8"/>
          <p:cNvSpPr>
            <a:spLocks noChangeShapeType="1"/>
          </p:cNvSpPr>
          <p:nvPr/>
        </p:nvSpPr>
        <p:spPr bwMode="auto">
          <a:xfrm>
            <a:off x="2247900" y="1700213"/>
            <a:ext cx="4648200" cy="0"/>
          </a:xfrm>
          <a:prstGeom prst="line">
            <a:avLst/>
          </a:prstGeom>
          <a:noFill/>
          <a:ln w="38100" cap="sq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pt-BR" sz="2400">
              <a:solidFill>
                <a:srgbClr val="000000"/>
              </a:solidFill>
            </a:endParaRPr>
          </a:p>
        </p:txBody>
      </p:sp>
      <p:sp>
        <p:nvSpPr>
          <p:cNvPr id="6150" name="Rectangle 10"/>
          <p:cNvSpPr>
            <a:spLocks noChangeArrowheads="1"/>
          </p:cNvSpPr>
          <p:nvPr/>
        </p:nvSpPr>
        <p:spPr bwMode="auto">
          <a:xfrm>
            <a:off x="684213" y="404813"/>
            <a:ext cx="7877175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/>
            <a:r>
              <a:rPr lang="pt-PT" sz="4400" b="1">
                <a:solidFill>
                  <a:srgbClr val="0A6192"/>
                </a:solidFill>
                <a:latin typeface="Arial Narrow" pitchFamily="34" charset="0"/>
              </a:rPr>
              <a:t>Sucessão ecológica</a:t>
            </a:r>
          </a:p>
        </p:txBody>
      </p:sp>
      <p:sp>
        <p:nvSpPr>
          <p:cNvPr id="70669" name="Text Box 13"/>
          <p:cNvSpPr txBox="1">
            <a:spLocks noChangeArrowheads="1"/>
          </p:cNvSpPr>
          <p:nvPr/>
        </p:nvSpPr>
        <p:spPr bwMode="auto">
          <a:xfrm>
            <a:off x="250825" y="5233988"/>
            <a:ext cx="3887788" cy="1581150"/>
          </a:xfrm>
          <a:prstGeom prst="rect">
            <a:avLst/>
          </a:prstGeom>
          <a:solidFill>
            <a:schemeClr val="folHlink"/>
          </a:solidFill>
          <a:ln w="28575" algn="ctr">
            <a:solidFill>
              <a:srgbClr val="9933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 sz="2400">
                <a:solidFill>
                  <a:srgbClr val="CC3300"/>
                </a:solidFill>
                <a:latin typeface="Arial Narrow" pitchFamily="34" charset="0"/>
              </a:rPr>
              <a:t>rochas nuas</a:t>
            </a:r>
          </a:p>
          <a:p>
            <a:pPr algn="ctr"/>
            <a:r>
              <a:rPr lang="pt-PT" sz="2400">
                <a:solidFill>
                  <a:srgbClr val="CC3300"/>
                </a:solidFill>
                <a:latin typeface="Arial Narrow" pitchFamily="34" charset="0"/>
              </a:rPr>
              <a:t>dunas</a:t>
            </a:r>
          </a:p>
          <a:p>
            <a:pPr algn="ctr"/>
            <a:r>
              <a:rPr lang="pt-PT" sz="2400">
                <a:solidFill>
                  <a:srgbClr val="CC3300"/>
                </a:solidFill>
                <a:latin typeface="Arial Narrow" pitchFamily="34" charset="0"/>
              </a:rPr>
              <a:t>ilhas vulcânicas</a:t>
            </a:r>
          </a:p>
          <a:p>
            <a:pPr algn="ctr"/>
            <a:r>
              <a:rPr lang="pt-PT" sz="2400">
                <a:solidFill>
                  <a:srgbClr val="CC3300"/>
                </a:solidFill>
                <a:latin typeface="Arial Narrow" pitchFamily="34" charset="0"/>
              </a:rPr>
              <a:t>lagos recém-formados</a:t>
            </a:r>
          </a:p>
        </p:txBody>
      </p:sp>
      <p:sp>
        <p:nvSpPr>
          <p:cNvPr id="70675" name="Text Box 19"/>
          <p:cNvSpPr txBox="1">
            <a:spLocks noChangeArrowheads="1"/>
          </p:cNvSpPr>
          <p:nvPr/>
        </p:nvSpPr>
        <p:spPr bwMode="auto">
          <a:xfrm>
            <a:off x="4932363" y="3716338"/>
            <a:ext cx="3887787" cy="1401762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9933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 sz="2800">
                <a:solidFill>
                  <a:srgbClr val="CC3300"/>
                </a:solidFill>
                <a:latin typeface="Arial Narrow" pitchFamily="34" charset="0"/>
              </a:rPr>
              <a:t>Inicia-se numa área na qual </a:t>
            </a:r>
            <a:r>
              <a:rPr lang="pt-PT" sz="2800" b="1" u="sng">
                <a:solidFill>
                  <a:srgbClr val="CC3300"/>
                </a:solidFill>
                <a:latin typeface="Arial Narrow" pitchFamily="34" charset="0"/>
              </a:rPr>
              <a:t>anteriormente existiam seres vivos</a:t>
            </a:r>
          </a:p>
        </p:txBody>
      </p:sp>
      <p:sp>
        <p:nvSpPr>
          <p:cNvPr id="70676" name="Rectangle 20"/>
          <p:cNvSpPr>
            <a:spLocks noChangeArrowheads="1"/>
          </p:cNvSpPr>
          <p:nvPr/>
        </p:nvSpPr>
        <p:spPr bwMode="auto">
          <a:xfrm>
            <a:off x="5446713" y="2349500"/>
            <a:ext cx="2941637" cy="1231900"/>
          </a:xfrm>
          <a:prstGeom prst="rect">
            <a:avLst/>
          </a:prstGeom>
          <a:solidFill>
            <a:schemeClr val="accent2"/>
          </a:solidFill>
          <a:ln w="28575">
            <a:solidFill>
              <a:srgbClr val="993366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/>
            <a:r>
              <a:rPr lang="pt-PT" sz="3600">
                <a:solidFill>
                  <a:srgbClr val="FFFFFF"/>
                </a:solidFill>
                <a:latin typeface="Arial Narrow" pitchFamily="34" charset="0"/>
              </a:rPr>
              <a:t>Sucessão</a:t>
            </a:r>
          </a:p>
          <a:p>
            <a:pPr algn="ctr"/>
            <a:r>
              <a:rPr lang="pt-PT" sz="3600">
                <a:solidFill>
                  <a:srgbClr val="FFFFFF"/>
                </a:solidFill>
                <a:latin typeface="Arial Narrow" pitchFamily="34" charset="0"/>
              </a:rPr>
              <a:t>secundária</a:t>
            </a:r>
          </a:p>
        </p:txBody>
      </p:sp>
      <p:sp>
        <p:nvSpPr>
          <p:cNvPr id="70677" name="Rectangle 21"/>
          <p:cNvSpPr>
            <a:spLocks noChangeArrowheads="1"/>
          </p:cNvSpPr>
          <p:nvPr/>
        </p:nvSpPr>
        <p:spPr bwMode="auto">
          <a:xfrm>
            <a:off x="766763" y="2349500"/>
            <a:ext cx="2941637" cy="1231900"/>
          </a:xfrm>
          <a:prstGeom prst="rect">
            <a:avLst/>
          </a:prstGeom>
          <a:solidFill>
            <a:schemeClr val="accent2"/>
          </a:solidFill>
          <a:ln w="28575">
            <a:solidFill>
              <a:srgbClr val="993366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/>
            <a:r>
              <a:rPr lang="pt-PT" sz="3600">
                <a:solidFill>
                  <a:srgbClr val="FFFFFF"/>
                </a:solidFill>
                <a:latin typeface="Arial Narrow" pitchFamily="34" charset="0"/>
              </a:rPr>
              <a:t>Sucessão primária</a:t>
            </a:r>
          </a:p>
        </p:txBody>
      </p:sp>
      <p:sp>
        <p:nvSpPr>
          <p:cNvPr id="70678" name="Text Box 22"/>
          <p:cNvSpPr txBox="1">
            <a:spLocks noChangeArrowheads="1"/>
          </p:cNvSpPr>
          <p:nvPr/>
        </p:nvSpPr>
        <p:spPr bwMode="auto">
          <a:xfrm>
            <a:off x="252413" y="3716338"/>
            <a:ext cx="3887787" cy="1401762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9933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 sz="2800">
                <a:solidFill>
                  <a:srgbClr val="CC3300"/>
                </a:solidFill>
                <a:latin typeface="Arial Narrow" pitchFamily="34" charset="0"/>
              </a:rPr>
              <a:t>Inicia-se numa área na qual </a:t>
            </a:r>
            <a:r>
              <a:rPr lang="pt-PT" sz="2800" b="1" u="sng">
                <a:solidFill>
                  <a:srgbClr val="CC3300"/>
                </a:solidFill>
                <a:latin typeface="Arial Narrow" pitchFamily="34" charset="0"/>
              </a:rPr>
              <a:t>anteriormente não existiam seres vivos</a:t>
            </a:r>
            <a:endParaRPr lang="pt-PT" sz="2800">
              <a:solidFill>
                <a:srgbClr val="CC3300"/>
              </a:solidFill>
              <a:latin typeface="Arial Narrow" pitchFamily="34" charset="0"/>
            </a:endParaRPr>
          </a:p>
        </p:txBody>
      </p:sp>
      <p:sp>
        <p:nvSpPr>
          <p:cNvPr id="70680" name="Text Box 24"/>
          <p:cNvSpPr txBox="1">
            <a:spLocks noChangeArrowheads="1"/>
          </p:cNvSpPr>
          <p:nvPr/>
        </p:nvSpPr>
        <p:spPr bwMode="auto">
          <a:xfrm>
            <a:off x="4932363" y="5229225"/>
            <a:ext cx="3887787" cy="1216025"/>
          </a:xfrm>
          <a:prstGeom prst="rect">
            <a:avLst/>
          </a:prstGeom>
          <a:solidFill>
            <a:schemeClr val="folHlink"/>
          </a:solidFill>
          <a:ln w="28575" algn="ctr">
            <a:solidFill>
              <a:srgbClr val="9933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 sz="2400">
                <a:solidFill>
                  <a:srgbClr val="CC3300"/>
                </a:solidFill>
                <a:latin typeface="Arial Narrow" pitchFamily="34" charset="0"/>
              </a:rPr>
              <a:t>zonas ardidas</a:t>
            </a:r>
          </a:p>
          <a:p>
            <a:pPr algn="ctr"/>
            <a:r>
              <a:rPr lang="pt-PT" sz="2400">
                <a:solidFill>
                  <a:srgbClr val="CC3300"/>
                </a:solidFill>
                <a:latin typeface="Arial Narrow" pitchFamily="34" charset="0"/>
              </a:rPr>
              <a:t>campos abandonados</a:t>
            </a:r>
          </a:p>
          <a:p>
            <a:pPr algn="ctr"/>
            <a:r>
              <a:rPr lang="pt-PT" sz="2400">
                <a:solidFill>
                  <a:srgbClr val="CC3300"/>
                </a:solidFill>
                <a:latin typeface="Arial Narrow" pitchFamily="34" charset="0"/>
              </a:rPr>
              <a:t>zonas alagadas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0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0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0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70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70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70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animBg="1"/>
      <p:bldP spid="70660" grpId="0" animBg="1"/>
      <p:bldP spid="70661" grpId="0" animBg="1"/>
      <p:bldP spid="70664" grpId="0" animBg="1"/>
      <p:bldP spid="70669" grpId="0" animBg="1"/>
      <p:bldP spid="70675" grpId="0" animBg="1"/>
      <p:bldP spid="70676" grpId="0" animBg="1" autoUpdateAnimBg="0"/>
      <p:bldP spid="70677" grpId="0" animBg="1" autoUpdateAnimBg="0"/>
      <p:bldP spid="70678" grpId="0" animBg="1"/>
      <p:bldP spid="7068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17" name="Picture 13" descr="Suc primaria r nua"/>
          <p:cNvPicPr>
            <a:picLocks noChangeAspect="1" noChangeArrowheads="1"/>
          </p:cNvPicPr>
          <p:nvPr/>
        </p:nvPicPr>
        <p:blipFill>
          <a:blip r:embed="rId2" cstate="print"/>
          <a:srcRect l="38579" t="3844" r="34253" b="7687"/>
          <a:stretch>
            <a:fillRect/>
          </a:stretch>
        </p:blipFill>
        <p:spPr bwMode="auto">
          <a:xfrm>
            <a:off x="3551238" y="5103813"/>
            <a:ext cx="2117725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7" name="Picture 3" descr="Suc primaria r nua"/>
          <p:cNvPicPr>
            <a:picLocks noChangeAspect="1" noChangeArrowheads="1"/>
          </p:cNvPicPr>
          <p:nvPr/>
        </p:nvPicPr>
        <p:blipFill>
          <a:blip r:embed="rId2" cstate="print"/>
          <a:srcRect l="72905" b="7687"/>
          <a:stretch>
            <a:fillRect/>
          </a:stretch>
        </p:blipFill>
        <p:spPr bwMode="auto">
          <a:xfrm>
            <a:off x="5607050" y="5113338"/>
            <a:ext cx="2030413" cy="168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6" name="Picture 12" descr="Suc primaria r nua"/>
          <p:cNvPicPr>
            <a:picLocks noChangeAspect="1" noChangeArrowheads="1"/>
          </p:cNvPicPr>
          <p:nvPr/>
        </p:nvPicPr>
        <p:blipFill>
          <a:blip r:embed="rId2" cstate="print"/>
          <a:srcRect l="594" r="71516" b="4057"/>
          <a:stretch>
            <a:fillRect/>
          </a:stretch>
        </p:blipFill>
        <p:spPr bwMode="auto">
          <a:xfrm>
            <a:off x="1570038" y="5111750"/>
            <a:ext cx="2012950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18" name="Rectangle 14"/>
          <p:cNvSpPr>
            <a:spLocks noChangeArrowheads="1"/>
          </p:cNvSpPr>
          <p:nvPr/>
        </p:nvSpPr>
        <p:spPr bwMode="auto">
          <a:xfrm>
            <a:off x="0" y="-171450"/>
            <a:ext cx="7877175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pt-PT" sz="4400" b="1">
                <a:solidFill>
                  <a:srgbClr val="0A6192"/>
                </a:solidFill>
                <a:latin typeface="Arial Narrow" pitchFamily="34" charset="0"/>
              </a:rPr>
              <a:t>Sucessão ecológica primária:</a:t>
            </a:r>
          </a:p>
        </p:txBody>
      </p:sp>
      <p:pic>
        <p:nvPicPr>
          <p:cNvPr id="72719" name="Picture 15" descr="secol"/>
          <p:cNvPicPr preferRelativeResize="0">
            <a:picLocks noChangeAspect="1" noChangeArrowheads="1"/>
          </p:cNvPicPr>
          <p:nvPr/>
        </p:nvPicPr>
        <p:blipFill>
          <a:blip r:embed="rId3" cstate="print"/>
          <a:srcRect l="455" r="2435" b="53395"/>
          <a:stretch>
            <a:fillRect/>
          </a:stretch>
        </p:blipFill>
        <p:spPr bwMode="auto">
          <a:xfrm>
            <a:off x="131763" y="1830388"/>
            <a:ext cx="8880475" cy="3195637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72720" name="Text Box 16"/>
          <p:cNvSpPr txBox="1">
            <a:spLocks noChangeArrowheads="1"/>
          </p:cNvSpPr>
          <p:nvPr/>
        </p:nvSpPr>
        <p:spPr bwMode="auto">
          <a:xfrm>
            <a:off x="142875" y="2192338"/>
            <a:ext cx="1714500" cy="739775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PT" sz="1400">
                <a:solidFill>
                  <a:srgbClr val="000000"/>
                </a:solidFill>
              </a:rPr>
              <a:t>A chuva e o vento desintegram a rocha</a:t>
            </a:r>
          </a:p>
        </p:txBody>
      </p:sp>
      <p:sp>
        <p:nvSpPr>
          <p:cNvPr id="72721" name="Text Box 17"/>
          <p:cNvSpPr txBox="1">
            <a:spLocks noChangeArrowheads="1"/>
          </p:cNvSpPr>
          <p:nvPr/>
        </p:nvSpPr>
        <p:spPr bwMode="auto">
          <a:xfrm>
            <a:off x="1916113" y="1550988"/>
            <a:ext cx="1714500" cy="137795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PT" sz="1400">
                <a:solidFill>
                  <a:srgbClr val="000000"/>
                </a:solidFill>
              </a:rPr>
              <a:t>Espécies pioneiras como líquenes, instalam-se e modificam a rocha, iniciando a formação do solo</a:t>
            </a:r>
          </a:p>
        </p:txBody>
      </p:sp>
      <p:sp>
        <p:nvSpPr>
          <p:cNvPr id="72722" name="Text Box 18"/>
          <p:cNvSpPr txBox="1">
            <a:spLocks noChangeArrowheads="1"/>
          </p:cNvSpPr>
          <p:nvPr/>
        </p:nvSpPr>
        <p:spPr bwMode="auto">
          <a:xfrm>
            <a:off x="3714750" y="1630363"/>
            <a:ext cx="1714500" cy="1165225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PT" sz="1400">
                <a:solidFill>
                  <a:srgbClr val="000000"/>
                </a:solidFill>
              </a:rPr>
              <a:t>Outras plantas começam a instalar-se e a espessura do solo aumenta</a:t>
            </a:r>
          </a:p>
        </p:txBody>
      </p:sp>
      <p:sp>
        <p:nvSpPr>
          <p:cNvPr id="72723" name="Text Box 19"/>
          <p:cNvSpPr txBox="1">
            <a:spLocks noChangeArrowheads="1"/>
          </p:cNvSpPr>
          <p:nvPr/>
        </p:nvSpPr>
        <p:spPr bwMode="auto">
          <a:xfrm>
            <a:off x="5489575" y="1830388"/>
            <a:ext cx="1714500" cy="952500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PT" sz="1400">
                <a:solidFill>
                  <a:srgbClr val="000000"/>
                </a:solidFill>
              </a:rPr>
              <a:t>Gramíneas e arbustos conseguem instalar-se.</a:t>
            </a:r>
          </a:p>
        </p:txBody>
      </p:sp>
      <p:sp>
        <p:nvSpPr>
          <p:cNvPr id="72724" name="Text Box 20"/>
          <p:cNvSpPr txBox="1">
            <a:spLocks noChangeArrowheads="1"/>
          </p:cNvSpPr>
          <p:nvPr/>
        </p:nvSpPr>
        <p:spPr bwMode="auto">
          <a:xfrm>
            <a:off x="7272338" y="1517650"/>
            <a:ext cx="1714500" cy="1165225"/>
          </a:xfrm>
          <a:prstGeom prst="rect">
            <a:avLst/>
          </a:prstGeom>
          <a:solidFill>
            <a:srgbClr val="FFFFFF">
              <a:alpha val="79999"/>
            </a:srgbClr>
          </a:solidFill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PT" sz="1400">
                <a:solidFill>
                  <a:srgbClr val="000000"/>
                </a:solidFill>
              </a:rPr>
              <a:t>Está estabelecida uma comunidade climax em equilíbrio com o meio.</a:t>
            </a:r>
          </a:p>
        </p:txBody>
      </p:sp>
      <p:sp>
        <p:nvSpPr>
          <p:cNvPr id="72725" name="Rectangle 21"/>
          <p:cNvSpPr>
            <a:spLocks noChangeArrowheads="1"/>
          </p:cNvSpPr>
          <p:nvPr/>
        </p:nvSpPr>
        <p:spPr bwMode="auto">
          <a:xfrm>
            <a:off x="1816100" y="544513"/>
            <a:ext cx="7877175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pt-PT" sz="3600" b="1">
                <a:solidFill>
                  <a:schemeClr val="accent2"/>
                </a:solidFill>
                <a:latin typeface="Arial Narrow" pitchFamily="34" charset="0"/>
              </a:rPr>
              <a:t>Sucessão numa rocha nua…</a:t>
            </a:r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1404938" y="6035675"/>
            <a:ext cx="2590800" cy="822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PT" b="1">
                <a:solidFill>
                  <a:schemeClr val="bg1"/>
                </a:solidFill>
                <a:latin typeface="Arial Narrow" pitchFamily="34" charset="0"/>
              </a:rPr>
              <a:t>Comunidade Pioneira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2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2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2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2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2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2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2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72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72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8" grpId="0" autoUpdateAnimBg="0"/>
      <p:bldP spid="72720" grpId="0" animBg="1"/>
      <p:bldP spid="72721" grpId="0" animBg="1"/>
      <p:bldP spid="72722" grpId="0" animBg="1"/>
      <p:bldP spid="72723" grpId="0" animBg="1"/>
      <p:bldP spid="72724" grpId="0" animBg="1"/>
      <p:bldP spid="72725" grpId="0" autoUpdateAnimBg="0"/>
      <p:bldP spid="7270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ChangeArrowheads="1"/>
          </p:cNvSpPr>
          <p:nvPr/>
        </p:nvSpPr>
        <p:spPr bwMode="auto">
          <a:xfrm>
            <a:off x="0" y="-171450"/>
            <a:ext cx="7877175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pt-PT" sz="4400" b="1">
                <a:solidFill>
                  <a:srgbClr val="0A6192"/>
                </a:solidFill>
                <a:latin typeface="Arial Narrow" pitchFamily="34" charset="0"/>
              </a:rPr>
              <a:t>Sucessão ecológica primária:</a:t>
            </a:r>
          </a:p>
        </p:txBody>
      </p:sp>
      <p:pic>
        <p:nvPicPr>
          <p:cNvPr id="8195" name="Picture 6" descr="secol"/>
          <p:cNvPicPr>
            <a:picLocks noChangeAspect="1" noChangeArrowheads="1"/>
          </p:cNvPicPr>
          <p:nvPr/>
        </p:nvPicPr>
        <p:blipFill>
          <a:blip r:embed="rId3" cstate="print"/>
          <a:srcRect l="20932" r="2435" b="53395"/>
          <a:stretch>
            <a:fillRect/>
          </a:stretch>
        </p:blipFill>
        <p:spPr bwMode="auto">
          <a:xfrm>
            <a:off x="2005013" y="1830388"/>
            <a:ext cx="7007225" cy="3195637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8196" name="Rectangle 12"/>
          <p:cNvSpPr>
            <a:spLocks noChangeArrowheads="1"/>
          </p:cNvSpPr>
          <p:nvPr/>
        </p:nvSpPr>
        <p:spPr bwMode="auto">
          <a:xfrm>
            <a:off x="1816100" y="544513"/>
            <a:ext cx="7877175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pt-PT" sz="3600" b="1">
                <a:solidFill>
                  <a:schemeClr val="accent2"/>
                </a:solidFill>
                <a:latin typeface="Arial Narrow" pitchFamily="34" charset="0"/>
              </a:rPr>
              <a:t>Sucessão numa rocha nua…</a:t>
            </a:r>
          </a:p>
        </p:txBody>
      </p:sp>
      <p:sp>
        <p:nvSpPr>
          <p:cNvPr id="8197" name="Text Box 13"/>
          <p:cNvSpPr txBox="1">
            <a:spLocks noChangeArrowheads="1"/>
          </p:cNvSpPr>
          <p:nvPr/>
        </p:nvSpPr>
        <p:spPr bwMode="auto">
          <a:xfrm>
            <a:off x="1404938" y="5978525"/>
            <a:ext cx="2590800" cy="822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PT" b="1">
                <a:solidFill>
                  <a:schemeClr val="bg1"/>
                </a:solidFill>
                <a:latin typeface="Arial Narrow" pitchFamily="34" charset="0"/>
              </a:rPr>
              <a:t>Comunidade Pioneira</a:t>
            </a:r>
          </a:p>
        </p:txBody>
      </p:sp>
      <p:sp>
        <p:nvSpPr>
          <p:cNvPr id="109582" name="Text Box 14"/>
          <p:cNvSpPr txBox="1">
            <a:spLocks noChangeArrowheads="1"/>
          </p:cNvSpPr>
          <p:nvPr/>
        </p:nvSpPr>
        <p:spPr bwMode="auto">
          <a:xfrm>
            <a:off x="3773488" y="5657850"/>
            <a:ext cx="39147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PT">
                <a:solidFill>
                  <a:schemeClr val="accent2"/>
                </a:solidFill>
                <a:latin typeface="Arial Narrow" pitchFamily="34" charset="0"/>
              </a:rPr>
              <a:t>Aumento da biodiversidade</a:t>
            </a:r>
          </a:p>
        </p:txBody>
      </p:sp>
      <p:sp>
        <p:nvSpPr>
          <p:cNvPr id="109584" name="Text Box 16"/>
          <p:cNvSpPr txBox="1">
            <a:spLocks noChangeArrowheads="1"/>
          </p:cNvSpPr>
          <p:nvPr/>
        </p:nvSpPr>
        <p:spPr bwMode="auto">
          <a:xfrm>
            <a:off x="2051050" y="6118225"/>
            <a:ext cx="68643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PT">
                <a:solidFill>
                  <a:schemeClr val="accent2"/>
                </a:solidFill>
                <a:latin typeface="Arial Narrow" pitchFamily="34" charset="0"/>
              </a:rPr>
              <a:t>Aumento da complexidade das teias alimentares</a:t>
            </a:r>
          </a:p>
        </p:txBody>
      </p:sp>
      <p:sp>
        <p:nvSpPr>
          <p:cNvPr id="109585" name="Text Box 17"/>
          <p:cNvSpPr txBox="1">
            <a:spLocks noChangeArrowheads="1"/>
          </p:cNvSpPr>
          <p:nvPr/>
        </p:nvSpPr>
        <p:spPr bwMode="auto">
          <a:xfrm>
            <a:off x="1958975" y="2249488"/>
            <a:ext cx="15541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PT" sz="1800"/>
              <a:t>início</a:t>
            </a:r>
          </a:p>
        </p:txBody>
      </p:sp>
      <p:sp>
        <p:nvSpPr>
          <p:cNvPr id="109586" name="Text Box 18"/>
          <p:cNvSpPr txBox="1">
            <a:spLocks noChangeArrowheads="1"/>
          </p:cNvSpPr>
          <p:nvPr/>
        </p:nvSpPr>
        <p:spPr bwMode="auto">
          <a:xfrm>
            <a:off x="4437063" y="2241550"/>
            <a:ext cx="1554162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PT" sz="1800"/>
              <a:t>transição</a:t>
            </a:r>
          </a:p>
        </p:txBody>
      </p:sp>
      <p:sp>
        <p:nvSpPr>
          <p:cNvPr id="109587" name="Text Box 19"/>
          <p:cNvSpPr txBox="1">
            <a:spLocks noChangeArrowheads="1"/>
          </p:cNvSpPr>
          <p:nvPr/>
        </p:nvSpPr>
        <p:spPr bwMode="auto">
          <a:xfrm>
            <a:off x="7173913" y="2243138"/>
            <a:ext cx="1554162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PT" sz="1800"/>
              <a:t>estabilidade</a:t>
            </a:r>
          </a:p>
        </p:txBody>
      </p:sp>
      <p:sp>
        <p:nvSpPr>
          <p:cNvPr id="109588" name="AutoShape 20"/>
          <p:cNvSpPr>
            <a:spLocks noChangeArrowheads="1"/>
          </p:cNvSpPr>
          <p:nvPr/>
        </p:nvSpPr>
        <p:spPr bwMode="auto">
          <a:xfrm>
            <a:off x="2292350" y="5167313"/>
            <a:ext cx="6559550" cy="465137"/>
          </a:xfrm>
          <a:prstGeom prst="rightArrow">
            <a:avLst>
              <a:gd name="adj1" fmla="val 50000"/>
              <a:gd name="adj2" fmla="val 352560"/>
            </a:avLst>
          </a:prstGeom>
          <a:solidFill>
            <a:schemeClr val="tx2">
              <a:alpha val="89803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9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9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9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9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9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9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82" grpId="0"/>
      <p:bldP spid="109584" grpId="0"/>
      <p:bldP spid="10958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-171450"/>
            <a:ext cx="7877175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pt-PT" sz="4400" b="1">
                <a:solidFill>
                  <a:srgbClr val="0A6192"/>
                </a:solidFill>
                <a:latin typeface="Arial Narrow" pitchFamily="34" charset="0"/>
              </a:rPr>
              <a:t>Sucessão ecológica primária:</a:t>
            </a:r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1404938" y="5978525"/>
            <a:ext cx="2590800" cy="822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PT" b="1">
                <a:solidFill>
                  <a:schemeClr val="bg1"/>
                </a:solidFill>
                <a:latin typeface="Arial Narrow" pitchFamily="34" charset="0"/>
              </a:rPr>
              <a:t>Comunidade Pioneira</a:t>
            </a:r>
          </a:p>
        </p:txBody>
      </p:sp>
      <p:pic>
        <p:nvPicPr>
          <p:cNvPr id="117772" name="Picture 12" descr="suces secundaria-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3EFEC"/>
              </a:clrFrom>
              <a:clrTo>
                <a:srgbClr val="F3EFE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0" y="1676400"/>
            <a:ext cx="8097838" cy="377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773" name="Rectangle 13"/>
          <p:cNvSpPr>
            <a:spLocks noChangeArrowheads="1"/>
          </p:cNvSpPr>
          <p:nvPr/>
        </p:nvSpPr>
        <p:spPr bwMode="auto">
          <a:xfrm>
            <a:off x="0" y="5662613"/>
            <a:ext cx="874712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pt-PT" sz="2600">
                <a:solidFill>
                  <a:schemeClr val="accent2"/>
                </a:solidFill>
              </a:rPr>
              <a:t>		A sucessão primária ocorre de uma forma lenta e gradual</a:t>
            </a:r>
          </a:p>
        </p:txBody>
      </p:sp>
      <p:sp>
        <p:nvSpPr>
          <p:cNvPr id="117774" name="Oval 14"/>
          <p:cNvSpPr>
            <a:spLocks noChangeArrowheads="1"/>
          </p:cNvSpPr>
          <p:nvPr/>
        </p:nvSpPr>
        <p:spPr bwMode="auto">
          <a:xfrm>
            <a:off x="6756400" y="1746250"/>
            <a:ext cx="1390650" cy="614363"/>
          </a:xfrm>
          <a:prstGeom prst="ellipse">
            <a:avLst/>
          </a:prstGeom>
          <a:noFill/>
          <a:ln w="28575" algn="ctr">
            <a:solidFill>
              <a:srgbClr val="0C72AA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7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7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7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73" grpId="0"/>
      <p:bldP spid="11777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msotw9_temp0"/>
          <p:cNvPicPr>
            <a:picLocks noChangeAspect="1" noChangeArrowheads="1"/>
          </p:cNvPicPr>
          <p:nvPr/>
        </p:nvPicPr>
        <p:blipFill>
          <a:blip r:embed="rId2" cstate="print"/>
          <a:srcRect l="1064" t="24075" r="2429" b="8858"/>
          <a:stretch>
            <a:fillRect/>
          </a:stretch>
        </p:blipFill>
        <p:spPr bwMode="auto">
          <a:xfrm>
            <a:off x="1743075" y="1954213"/>
            <a:ext cx="5375275" cy="4498975"/>
          </a:xfrm>
          <a:prstGeom prst="rect">
            <a:avLst/>
          </a:prstGeom>
          <a:noFill/>
          <a:ln w="28575">
            <a:solidFill>
              <a:srgbClr val="993366"/>
            </a:solidFill>
            <a:miter lim="800000"/>
            <a:headEnd/>
            <a:tailEnd/>
          </a:ln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-171450"/>
            <a:ext cx="7877175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pt-PT" sz="4400" b="1">
                <a:solidFill>
                  <a:srgbClr val="0A6192"/>
                </a:solidFill>
                <a:latin typeface="Arial Narrow" pitchFamily="34" charset="0"/>
              </a:rPr>
              <a:t>Sucessão ecológica primária: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816100" y="544513"/>
            <a:ext cx="7877175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pt-PT" sz="3600" b="1">
                <a:solidFill>
                  <a:schemeClr val="accent2"/>
                </a:solidFill>
                <a:latin typeface="Arial Narrow" pitchFamily="34" charset="0"/>
              </a:rPr>
              <a:t>Sucessão numa rocha nua…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msotw9_temp0"/>
          <p:cNvPicPr>
            <a:picLocks noChangeAspect="1" noChangeArrowheads="1"/>
          </p:cNvPicPr>
          <p:nvPr/>
        </p:nvPicPr>
        <p:blipFill>
          <a:blip r:embed="rId4" cstate="print"/>
          <a:srcRect l="1064" t="24202" r="2429" b="42542"/>
          <a:stretch>
            <a:fillRect/>
          </a:stretch>
        </p:blipFill>
        <p:spPr bwMode="auto">
          <a:xfrm>
            <a:off x="2762250" y="846138"/>
            <a:ext cx="3470275" cy="1439862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028" name="Rectangle 3"/>
          <p:cNvSpPr>
            <a:spLocks noChangeArrowheads="1"/>
          </p:cNvSpPr>
          <p:nvPr/>
        </p:nvSpPr>
        <p:spPr bwMode="auto">
          <a:xfrm>
            <a:off x="0" y="-185738"/>
            <a:ext cx="7877175" cy="1155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pt-PT" sz="4400" b="1">
                <a:solidFill>
                  <a:srgbClr val="0A6192"/>
                </a:solidFill>
                <a:latin typeface="Arial Narrow" pitchFamily="34" charset="0"/>
              </a:rPr>
              <a:t>Sucessão ecológica primária</a:t>
            </a:r>
          </a:p>
        </p:txBody>
      </p:sp>
      <p:sp>
        <p:nvSpPr>
          <p:cNvPr id="84999" name="Text Box 7"/>
          <p:cNvSpPr txBox="1">
            <a:spLocks noChangeArrowheads="1"/>
          </p:cNvSpPr>
          <p:nvPr/>
        </p:nvSpPr>
        <p:spPr bwMode="auto">
          <a:xfrm>
            <a:off x="2649538" y="2317750"/>
            <a:ext cx="5319712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 sz="3600" b="1">
                <a:solidFill>
                  <a:srgbClr val="0A6192"/>
                </a:solidFill>
                <a:latin typeface="Arial Narrow" pitchFamily="34" charset="0"/>
              </a:rPr>
              <a:t>Comunidade pioneira</a:t>
            </a:r>
          </a:p>
        </p:txBody>
      </p:sp>
      <p:sp>
        <p:nvSpPr>
          <p:cNvPr id="85000" name="Text Box 8"/>
          <p:cNvSpPr txBox="1">
            <a:spLocks noChangeArrowheads="1"/>
          </p:cNvSpPr>
          <p:nvPr/>
        </p:nvSpPr>
        <p:spPr bwMode="auto">
          <a:xfrm>
            <a:off x="1663700" y="3303588"/>
            <a:ext cx="7385050" cy="32972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pt-PT" sz="2800">
                <a:solidFill>
                  <a:schemeClr val="accent2"/>
                </a:solidFill>
                <a:latin typeface="Arial Narrow" pitchFamily="34" charset="0"/>
              </a:rPr>
              <a:t>Espécies capazes de iniciar uma sucessão ecológica.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PT" sz="2800">
                <a:solidFill>
                  <a:schemeClr val="accent2"/>
                </a:solidFill>
                <a:latin typeface="Arial Narrow" pitchFamily="34" charset="0"/>
              </a:rPr>
              <a:t>Espécies de </a:t>
            </a:r>
            <a:r>
              <a:rPr lang="pt-PT" sz="2800" b="1" u="sng">
                <a:solidFill>
                  <a:schemeClr val="accent2"/>
                </a:solidFill>
                <a:latin typeface="Arial Narrow" pitchFamily="34" charset="0"/>
              </a:rPr>
              <a:t>pequeno porte</a:t>
            </a:r>
            <a:r>
              <a:rPr lang="pt-PT" sz="2800">
                <a:solidFill>
                  <a:schemeClr val="accent2"/>
                </a:solidFill>
                <a:latin typeface="Arial Narrow" pitchFamily="34" charset="0"/>
              </a:rPr>
              <a:t> e de </a:t>
            </a:r>
            <a:r>
              <a:rPr lang="pt-PT" sz="2800" b="1" u="sng">
                <a:solidFill>
                  <a:schemeClr val="accent2"/>
                </a:solidFill>
                <a:latin typeface="Arial Narrow" pitchFamily="34" charset="0"/>
              </a:rPr>
              <a:t>desenvolvimento rápido.</a:t>
            </a:r>
            <a:endParaRPr lang="pt-PT" sz="2800">
              <a:solidFill>
                <a:schemeClr val="accent2"/>
              </a:solidFill>
              <a:latin typeface="Arial Narrow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PT" sz="2800">
                <a:solidFill>
                  <a:schemeClr val="accent2"/>
                </a:solidFill>
                <a:latin typeface="Arial Narrow" pitchFamily="34" charset="0"/>
              </a:rPr>
              <a:t>Espécies </a:t>
            </a:r>
            <a:r>
              <a:rPr lang="pt-PT" sz="2800" b="1" u="sng">
                <a:solidFill>
                  <a:schemeClr val="accent2"/>
                </a:solidFill>
                <a:latin typeface="Arial Narrow" pitchFamily="34" charset="0"/>
              </a:rPr>
              <a:t>simples</a:t>
            </a:r>
            <a:r>
              <a:rPr lang="pt-PT" sz="2800">
                <a:solidFill>
                  <a:schemeClr val="accent2"/>
                </a:solidFill>
                <a:latin typeface="Arial Narrow" pitchFamily="34" charset="0"/>
              </a:rPr>
              <a:t> mas </a:t>
            </a:r>
            <a:r>
              <a:rPr lang="pt-PT" sz="2800" b="1" u="sng">
                <a:solidFill>
                  <a:schemeClr val="accent2"/>
                </a:solidFill>
                <a:latin typeface="Arial Narrow" pitchFamily="34" charset="0"/>
              </a:rPr>
              <a:t>resistentes</a:t>
            </a:r>
            <a:r>
              <a:rPr lang="pt-PT" sz="2800" b="1">
                <a:solidFill>
                  <a:schemeClr val="accent2"/>
                </a:solidFill>
                <a:latin typeface="Arial Narrow" pitchFamily="34" charset="0"/>
              </a:rPr>
              <a:t>.</a:t>
            </a:r>
            <a:endParaRPr lang="pt-PT" sz="2800" b="1" u="sng">
              <a:solidFill>
                <a:schemeClr val="accent2"/>
              </a:solidFill>
              <a:latin typeface="Arial Narrow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PT" sz="2800">
                <a:solidFill>
                  <a:schemeClr val="accent2"/>
                </a:solidFill>
                <a:latin typeface="Arial Narrow" pitchFamily="34" charset="0"/>
              </a:rPr>
              <a:t>Criam as condições para o aparecimento e instalação das comunidades seguintes.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96850" y="809625"/>
            <a:ext cx="2374900" cy="2528888"/>
            <a:chOff x="3950" y="589"/>
            <a:chExt cx="1496" cy="1593"/>
          </a:xfrm>
        </p:grpSpPr>
        <p:graphicFrame>
          <p:nvGraphicFramePr>
            <p:cNvPr id="1026" name="Object 9"/>
            <p:cNvGraphicFramePr>
              <a:graphicFrameLocks noChangeAspect="1"/>
            </p:cNvGraphicFramePr>
            <p:nvPr/>
          </p:nvGraphicFramePr>
          <p:xfrm>
            <a:off x="3950" y="589"/>
            <a:ext cx="1496" cy="1356"/>
          </p:xfrm>
          <a:graphic>
            <a:graphicData uri="http://schemas.openxmlformats.org/presentationml/2006/ole">
              <p:oleObj spid="_x0000_s147458" name="Imagem de mapa de bits" r:id="rId5" imgW="1848108" imgH="1400000" progId="Paint.Picture">
                <p:embed/>
              </p:oleObj>
            </a:graphicData>
          </a:graphic>
        </p:graphicFrame>
        <p:sp>
          <p:nvSpPr>
            <p:cNvPr id="1032" name="Text Box 10"/>
            <p:cNvSpPr txBox="1">
              <a:spLocks noChangeArrowheads="1"/>
            </p:cNvSpPr>
            <p:nvPr/>
          </p:nvSpPr>
          <p:spPr bwMode="auto">
            <a:xfrm>
              <a:off x="3971" y="1990"/>
              <a:ext cx="1466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PT" sz="1400">
                  <a:solidFill>
                    <a:srgbClr val="000000"/>
                  </a:solidFill>
                  <a:latin typeface="Arial Narrow" pitchFamily="34" charset="0"/>
                </a:rPr>
                <a:t>Líquenes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4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50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50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50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50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9" grpId="0"/>
      <p:bldP spid="85000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ChangeArrowheads="1"/>
          </p:cNvSpPr>
          <p:nvPr/>
        </p:nvSpPr>
        <p:spPr bwMode="auto">
          <a:xfrm>
            <a:off x="0" y="-171450"/>
            <a:ext cx="7877175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pt-PT" sz="4400" b="1">
                <a:solidFill>
                  <a:srgbClr val="0A6192"/>
                </a:solidFill>
                <a:latin typeface="Arial Narrow" pitchFamily="34" charset="0"/>
              </a:rPr>
              <a:t>Sucessão ecológica primária</a:t>
            </a:r>
          </a:p>
        </p:txBody>
      </p:sp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2649538" y="2486025"/>
            <a:ext cx="5319712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 sz="3600" b="1">
                <a:solidFill>
                  <a:srgbClr val="0A6192"/>
                </a:solidFill>
                <a:latin typeface="Arial Narrow" pitchFamily="34" charset="0"/>
              </a:rPr>
              <a:t>Comunidade climax</a:t>
            </a:r>
          </a:p>
        </p:txBody>
      </p:sp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1663700" y="3589338"/>
            <a:ext cx="7385050" cy="26558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pt-PT" sz="2800">
                <a:solidFill>
                  <a:schemeClr val="accent2"/>
                </a:solidFill>
                <a:latin typeface="Arial Narrow" pitchFamily="34" charset="0"/>
              </a:rPr>
              <a:t>Formada por populações que não se alteram, nem alteram o meio.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PT" sz="2800">
                <a:solidFill>
                  <a:schemeClr val="accent2"/>
                </a:solidFill>
                <a:latin typeface="Arial Narrow" pitchFamily="34" charset="0"/>
              </a:rPr>
              <a:t>Populações em equilíbrio dinâmico com o meio.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PT" sz="2800">
                <a:solidFill>
                  <a:schemeClr val="accent2"/>
                </a:solidFill>
                <a:latin typeface="Arial Narrow" pitchFamily="34" charset="0"/>
              </a:rPr>
              <a:t>Com elevado número de espécies e de nichos ecológicos.</a:t>
            </a:r>
          </a:p>
        </p:txBody>
      </p:sp>
      <p:pic>
        <p:nvPicPr>
          <p:cNvPr id="87047" name="Picture 7" descr="msotw9_temp0"/>
          <p:cNvPicPr>
            <a:picLocks noChangeAspect="1" noChangeArrowheads="1"/>
          </p:cNvPicPr>
          <p:nvPr/>
        </p:nvPicPr>
        <p:blipFill>
          <a:blip r:embed="rId2" cstate="print"/>
          <a:srcRect l="1064" t="58635" r="2429" b="8858"/>
          <a:stretch>
            <a:fillRect/>
          </a:stretch>
        </p:blipFill>
        <p:spPr bwMode="auto">
          <a:xfrm>
            <a:off x="2757488" y="854075"/>
            <a:ext cx="3511550" cy="1423988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87048" name="Picture 8" descr="comunidade clima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900" y="811213"/>
            <a:ext cx="2093913" cy="2176462"/>
          </a:xfrm>
          <a:prstGeom prst="rect">
            <a:avLst/>
          </a:prstGeom>
          <a:noFill/>
          <a:ln w="28575">
            <a:solidFill>
              <a:srgbClr val="33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7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7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7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70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70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4" grpId="0"/>
      <p:bldP spid="87045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-171450"/>
            <a:ext cx="7877175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pt-PT" sz="4400" b="1">
                <a:solidFill>
                  <a:srgbClr val="0A6192"/>
                </a:solidFill>
                <a:latin typeface="Arial Narrow" pitchFamily="34" charset="0"/>
              </a:rPr>
              <a:t>Sucessão ecológica primária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649538" y="2486025"/>
            <a:ext cx="5319712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 sz="3600" b="1">
                <a:solidFill>
                  <a:srgbClr val="0A6192"/>
                </a:solidFill>
                <a:latin typeface="Arial Narrow" pitchFamily="34" charset="0"/>
              </a:rPr>
              <a:t>Comunidade climax</a:t>
            </a:r>
          </a:p>
        </p:txBody>
      </p:sp>
      <p:sp>
        <p:nvSpPr>
          <p:cNvPr id="110596" name="Text Box 4"/>
          <p:cNvSpPr txBox="1">
            <a:spLocks noChangeArrowheads="1"/>
          </p:cNvSpPr>
          <p:nvPr/>
        </p:nvSpPr>
        <p:spPr bwMode="auto">
          <a:xfrm>
            <a:off x="1663700" y="3589338"/>
            <a:ext cx="7385050" cy="15875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pt-PT" sz="2800">
                <a:solidFill>
                  <a:schemeClr val="accent2"/>
                </a:solidFill>
                <a:latin typeface="Arial Narrow" pitchFamily="34" charset="0"/>
              </a:rPr>
              <a:t>Últimas espécies a instalar-se.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PT" sz="2800">
                <a:solidFill>
                  <a:schemeClr val="accent2"/>
                </a:solidFill>
                <a:latin typeface="Arial Narrow" pitchFamily="34" charset="0"/>
              </a:rPr>
              <a:t>Para cada tipo de ambiente físico, existe um tipo de comunidade clímax possível.</a:t>
            </a:r>
          </a:p>
        </p:txBody>
      </p:sp>
      <p:pic>
        <p:nvPicPr>
          <p:cNvPr id="12293" name="Picture 5" descr="msotw9_temp0"/>
          <p:cNvPicPr>
            <a:picLocks noChangeAspect="1" noChangeArrowheads="1"/>
          </p:cNvPicPr>
          <p:nvPr/>
        </p:nvPicPr>
        <p:blipFill>
          <a:blip r:embed="rId2" cstate="print"/>
          <a:srcRect l="1064" t="58635" r="2429" b="8858"/>
          <a:stretch>
            <a:fillRect/>
          </a:stretch>
        </p:blipFill>
        <p:spPr bwMode="auto">
          <a:xfrm>
            <a:off x="2757488" y="854075"/>
            <a:ext cx="3511550" cy="1423988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2294" name="Picture 6" descr="comunidade clima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900" y="811213"/>
            <a:ext cx="2093913" cy="2176462"/>
          </a:xfrm>
          <a:prstGeom prst="rect">
            <a:avLst/>
          </a:prstGeom>
          <a:noFill/>
          <a:ln w="28575">
            <a:solidFill>
              <a:srgbClr val="33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0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05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6" grpId="0" build="p" autoUpdateAnimBg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delo de apresentação predefinido">
  <a:themeElements>
    <a:clrScheme name="1_Modelo de apresentação predefinido 9">
      <a:dk1>
        <a:srgbClr val="000000"/>
      </a:dk1>
      <a:lt1>
        <a:srgbClr val="FFFFFF"/>
      </a:lt1>
      <a:dk2>
        <a:srgbClr val="7C1302"/>
      </a:dk2>
      <a:lt2>
        <a:srgbClr val="CC9900"/>
      </a:lt2>
      <a:accent1>
        <a:srgbClr val="CC9900"/>
      </a:accent1>
      <a:accent2>
        <a:srgbClr val="CC3300"/>
      </a:accent2>
      <a:accent3>
        <a:srgbClr val="FFFFFF"/>
      </a:accent3>
      <a:accent4>
        <a:srgbClr val="000000"/>
      </a:accent4>
      <a:accent5>
        <a:srgbClr val="E2CAAA"/>
      </a:accent5>
      <a:accent6>
        <a:srgbClr val="B92D00"/>
      </a:accent6>
      <a:hlink>
        <a:srgbClr val="808080"/>
      </a:hlink>
      <a:folHlink>
        <a:srgbClr val="CCCC66"/>
      </a:folHlink>
    </a:clrScheme>
    <a:fontScheme name="1_Modelo de apresentação predefini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89999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89999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Modelo de apresentação predefinido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de apresentação predefinido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de apresentação predefinido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de apresentação predefinido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de apresentação predefinido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de apresentação predefinido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de apresentação predefinido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de apresentação predefinido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de apresentação predefinido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o de apresentação predefinido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747</Words>
  <Application>Microsoft Office PowerPoint</Application>
  <PresentationFormat>Apresentação na tela (4:3)</PresentationFormat>
  <Paragraphs>219</Paragraphs>
  <Slides>19</Slides>
  <Notes>6</Notes>
  <HiddenSlides>1</HiddenSlides>
  <MMClips>0</MMClips>
  <ScaleCrop>false</ScaleCrop>
  <HeadingPairs>
    <vt:vector size="8" baseType="variant">
      <vt:variant>
        <vt:lpstr>Fontes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30" baseType="lpstr">
      <vt:lpstr>Arial</vt:lpstr>
      <vt:lpstr>Calibri</vt:lpstr>
      <vt:lpstr>Mufferaw</vt:lpstr>
      <vt:lpstr>Eras Demi ITC</vt:lpstr>
      <vt:lpstr>Wingdings</vt:lpstr>
      <vt:lpstr>Courier New</vt:lpstr>
      <vt:lpstr>Tahoma</vt:lpstr>
      <vt:lpstr>Arial Black</vt:lpstr>
      <vt:lpstr>Tema do Office</vt:lpstr>
      <vt:lpstr>1_Modelo de apresentação predefinido</vt:lpstr>
      <vt:lpstr>Imagem de mapa de bits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Cliente</dc:creator>
  <cp:lastModifiedBy>FATAHALA EBEIDALLA</cp:lastModifiedBy>
  <cp:revision>21</cp:revision>
  <dcterms:created xsi:type="dcterms:W3CDTF">2008-07-29T15:34:07Z</dcterms:created>
  <dcterms:modified xsi:type="dcterms:W3CDTF">2020-04-17T14:28:48Z</dcterms:modified>
</cp:coreProperties>
</file>