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0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1308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81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7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80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3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6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97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87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238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1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78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8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1" r:id="rId6"/>
    <p:sldLayoutId id="2147483757" r:id="rId7"/>
    <p:sldLayoutId id="2147483758" r:id="rId8"/>
    <p:sldLayoutId id="2147483759" r:id="rId9"/>
    <p:sldLayoutId id="2147483760" r:id="rId10"/>
    <p:sldLayoutId id="21474837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D1FC251B-4620-47DB-8E50-DF362E88F4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391" r="9091"/>
          <a:stretch/>
        </p:blipFill>
        <p:spPr>
          <a:xfrm>
            <a:off x="20" y="-182870"/>
            <a:ext cx="12191981" cy="685799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2CB9B6-1FD8-4895-8A4A-DB15972E69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pt-BR" sz="5100" dirty="0"/>
              <a:t>Gases: variáveis e Transformações</a:t>
            </a:r>
            <a:br>
              <a:rPr lang="pt-BR" sz="5100" dirty="0"/>
            </a:br>
            <a:endParaRPr lang="pt-BR" sz="5100" dirty="0"/>
          </a:p>
          <a:p>
            <a:endParaRPr lang="pt-BR" sz="4800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F928B1-8CD9-433F-A9D7-E2F4AB167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0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DDF93A-7EF7-4D5B-B78A-73CABD1D1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Transformações Gasosas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C0EAA7-0127-49EE-A6E3-0F5F568D4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787" y="1728216"/>
            <a:ext cx="10168128" cy="3694176"/>
          </a:xfrm>
        </p:spPr>
        <p:txBody>
          <a:bodyPr/>
          <a:lstStyle/>
          <a:p>
            <a:r>
              <a:rPr lang="pt-BR" dirty="0"/>
              <a:t>Isobárica (P</a:t>
            </a:r>
            <a:r>
              <a:rPr lang="pt-BR" baseline="-25000" dirty="0"/>
              <a:t>1 </a:t>
            </a:r>
            <a:r>
              <a:rPr lang="pt-BR" dirty="0"/>
              <a:t>= P</a:t>
            </a:r>
            <a:r>
              <a:rPr lang="pt-BR" baseline="-25000" dirty="0"/>
              <a:t>2</a:t>
            </a:r>
            <a:r>
              <a:rPr lang="pt-BR" dirty="0"/>
              <a:t>)</a:t>
            </a:r>
          </a:p>
          <a:p>
            <a:endParaRPr lang="pt-BR" dirty="0"/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D470AFE1-6A3B-40DA-8002-0F02166050B0}"/>
              </a:ext>
            </a:extLst>
          </p:cNvPr>
          <p:cNvGrpSpPr/>
          <p:nvPr/>
        </p:nvGrpSpPr>
        <p:grpSpPr>
          <a:xfrm>
            <a:off x="1434525" y="4219669"/>
            <a:ext cx="2902964" cy="1330825"/>
            <a:chOff x="3829340" y="3884003"/>
            <a:chExt cx="2902964" cy="1330825"/>
          </a:xfrm>
        </p:grpSpPr>
        <p:grpSp>
          <p:nvGrpSpPr>
            <p:cNvPr id="5" name="Agrupar 4">
              <a:extLst>
                <a:ext uri="{FF2B5EF4-FFF2-40B4-BE49-F238E27FC236}">
                  <a16:creationId xmlns:a16="http://schemas.microsoft.com/office/drawing/2014/main" id="{D609BB63-1A7A-4153-B645-EAB5C9576E77}"/>
                </a:ext>
              </a:extLst>
            </p:cNvPr>
            <p:cNvGrpSpPr/>
            <p:nvPr/>
          </p:nvGrpSpPr>
          <p:grpSpPr>
            <a:xfrm>
              <a:off x="3829340" y="3884003"/>
              <a:ext cx="1809057" cy="1330825"/>
              <a:chOff x="1015641" y="1463170"/>
              <a:chExt cx="1809057" cy="1330825"/>
            </a:xfrm>
          </p:grpSpPr>
          <p:sp>
            <p:nvSpPr>
              <p:cNvPr id="9" name="Espaço Reservado para Conteúdo 2">
                <a:extLst>
                  <a:ext uri="{FF2B5EF4-FFF2-40B4-BE49-F238E27FC236}">
                    <a16:creationId xmlns:a16="http://schemas.microsoft.com/office/drawing/2014/main" id="{79D98912-41E0-4C13-9505-ABF1661CBAB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5810" y="1463170"/>
                <a:ext cx="1667390" cy="10746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u="sng" dirty="0"/>
                  <a:t>V</a:t>
                </a:r>
                <a:r>
                  <a:rPr lang="pt-BR" u="sng" dirty="0"/>
                  <a:t>1  </a:t>
                </a:r>
                <a:endParaRPr lang="pt-BR" sz="4800" u="sng" dirty="0"/>
              </a:p>
            </p:txBody>
          </p:sp>
          <p:sp>
            <p:nvSpPr>
              <p:cNvPr id="10" name="Espaço Reservado para Conteúdo 2">
                <a:extLst>
                  <a:ext uri="{FF2B5EF4-FFF2-40B4-BE49-F238E27FC236}">
                    <a16:creationId xmlns:a16="http://schemas.microsoft.com/office/drawing/2014/main" id="{7CEC3B64-F1FF-4AB2-BD70-7DC2416D005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15641" y="2045247"/>
                <a:ext cx="879145" cy="7487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dirty="0"/>
                  <a:t> T</a:t>
                </a:r>
                <a:r>
                  <a:rPr lang="pt-BR" sz="2400" dirty="0"/>
                  <a:t>1</a:t>
                </a:r>
                <a:endParaRPr lang="pt-BR" sz="4800" dirty="0"/>
              </a:p>
            </p:txBody>
          </p:sp>
          <p:sp>
            <p:nvSpPr>
              <p:cNvPr id="11" name="Espaço Reservado para Conteúdo 2">
                <a:extLst>
                  <a:ext uri="{FF2B5EF4-FFF2-40B4-BE49-F238E27FC236}">
                    <a16:creationId xmlns:a16="http://schemas.microsoft.com/office/drawing/2014/main" id="{FA7EC69E-D91B-4BE4-94CA-258D8D0CD4F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13289" y="1789042"/>
                <a:ext cx="1011409" cy="74874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pt-BR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endParaRPr lang="pt-BR" sz="4800" dirty="0"/>
              </a:p>
            </p:txBody>
          </p:sp>
        </p:grp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74CEDD82-B0CC-4CAF-996B-98145D6F2ECF}"/>
                </a:ext>
              </a:extLst>
            </p:cNvPr>
            <p:cNvGrpSpPr/>
            <p:nvPr/>
          </p:nvGrpSpPr>
          <p:grpSpPr>
            <a:xfrm>
              <a:off x="5064914" y="3899843"/>
              <a:ext cx="1667390" cy="1302751"/>
              <a:chOff x="418444" y="1479010"/>
              <a:chExt cx="1667390" cy="1302751"/>
            </a:xfrm>
          </p:grpSpPr>
          <p:sp>
            <p:nvSpPr>
              <p:cNvPr id="7" name="Espaço Reservado para Conteúdo 2">
                <a:extLst>
                  <a:ext uri="{FF2B5EF4-FFF2-40B4-BE49-F238E27FC236}">
                    <a16:creationId xmlns:a16="http://schemas.microsoft.com/office/drawing/2014/main" id="{F7BE2587-E410-4AC3-B965-9F49F5142D7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18444" y="1479010"/>
                <a:ext cx="1667390" cy="10746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u="sng" dirty="0"/>
                  <a:t>V</a:t>
                </a:r>
                <a:r>
                  <a:rPr lang="pt-BR" u="sng" dirty="0"/>
                  <a:t>2</a:t>
                </a:r>
                <a:endParaRPr lang="pt-BR" sz="4800" u="sng" dirty="0"/>
              </a:p>
            </p:txBody>
          </p:sp>
          <p:sp>
            <p:nvSpPr>
              <p:cNvPr id="8" name="Espaço Reservado para Conteúdo 2">
                <a:extLst>
                  <a:ext uri="{FF2B5EF4-FFF2-40B4-BE49-F238E27FC236}">
                    <a16:creationId xmlns:a16="http://schemas.microsoft.com/office/drawing/2014/main" id="{DDA6A7A9-B816-48B8-8180-574025B7A93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18444" y="2033013"/>
                <a:ext cx="879145" cy="7487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dirty="0"/>
                  <a:t> T</a:t>
                </a:r>
                <a:r>
                  <a:rPr lang="pt-BR" sz="2400" dirty="0"/>
                  <a:t>2</a:t>
                </a:r>
                <a:endParaRPr lang="pt-BR" sz="4800" dirty="0"/>
              </a:p>
            </p:txBody>
          </p:sp>
        </p:grpSp>
      </p:grpSp>
      <p:pic>
        <p:nvPicPr>
          <p:cNvPr id="1028" name="Picture 4" descr="Transformação isobárica. Transformação isobárica dos gases">
            <a:extLst>
              <a:ext uri="{FF2B5EF4-FFF2-40B4-BE49-F238E27FC236}">
                <a16:creationId xmlns:a16="http://schemas.microsoft.com/office/drawing/2014/main" id="{1DA54DBC-25FA-4474-B8E9-3540074D1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851" y="2199861"/>
            <a:ext cx="3687022" cy="2995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Agrupar 13">
            <a:extLst>
              <a:ext uri="{FF2B5EF4-FFF2-40B4-BE49-F238E27FC236}">
                <a16:creationId xmlns:a16="http://schemas.microsoft.com/office/drawing/2014/main" id="{C79D6AED-D969-4FCF-9763-2763BF8AFBA6}"/>
              </a:ext>
            </a:extLst>
          </p:cNvPr>
          <p:cNvGrpSpPr/>
          <p:nvPr/>
        </p:nvGrpSpPr>
        <p:grpSpPr>
          <a:xfrm>
            <a:off x="837328" y="2617503"/>
            <a:ext cx="3500161" cy="1330825"/>
            <a:chOff x="3889509" y="3884003"/>
            <a:chExt cx="3500161" cy="1330825"/>
          </a:xfrm>
        </p:grpSpPr>
        <p:grpSp>
          <p:nvGrpSpPr>
            <p:cNvPr id="15" name="Agrupar 14">
              <a:extLst>
                <a:ext uri="{FF2B5EF4-FFF2-40B4-BE49-F238E27FC236}">
                  <a16:creationId xmlns:a16="http://schemas.microsoft.com/office/drawing/2014/main" id="{2DAAACF0-8FB7-4660-87E5-87F7C5FFABFD}"/>
                </a:ext>
              </a:extLst>
            </p:cNvPr>
            <p:cNvGrpSpPr/>
            <p:nvPr/>
          </p:nvGrpSpPr>
          <p:grpSpPr>
            <a:xfrm>
              <a:off x="3889509" y="3884003"/>
              <a:ext cx="2439326" cy="1330825"/>
              <a:chOff x="1075810" y="1463170"/>
              <a:chExt cx="2439326" cy="1330825"/>
            </a:xfrm>
          </p:grpSpPr>
          <p:sp>
            <p:nvSpPr>
              <p:cNvPr id="19" name="Espaço Reservado para Conteúdo 2">
                <a:extLst>
                  <a:ext uri="{FF2B5EF4-FFF2-40B4-BE49-F238E27FC236}">
                    <a16:creationId xmlns:a16="http://schemas.microsoft.com/office/drawing/2014/main" id="{AAB37C4B-9BB4-461D-98BF-46E3071A78B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5810" y="1463170"/>
                <a:ext cx="1667390" cy="10746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u="sng" dirty="0"/>
                  <a:t>P</a:t>
                </a:r>
                <a:r>
                  <a:rPr lang="pt-BR" u="sng" dirty="0"/>
                  <a:t>1</a:t>
                </a:r>
                <a:r>
                  <a:rPr lang="pt-BR" sz="4800" u="sng" dirty="0"/>
                  <a:t>.V</a:t>
                </a:r>
                <a:r>
                  <a:rPr lang="pt-BR" u="sng" dirty="0"/>
                  <a:t>1</a:t>
                </a:r>
                <a:endParaRPr lang="pt-BR" sz="4800" u="sng" dirty="0"/>
              </a:p>
            </p:txBody>
          </p:sp>
          <p:sp>
            <p:nvSpPr>
              <p:cNvPr id="20" name="Espaço Reservado para Conteúdo 2">
                <a:extLst>
                  <a:ext uri="{FF2B5EF4-FFF2-40B4-BE49-F238E27FC236}">
                    <a16:creationId xmlns:a16="http://schemas.microsoft.com/office/drawing/2014/main" id="{B6DF994F-5F10-4070-9F68-006011918DE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73449" y="2045247"/>
                <a:ext cx="879145" cy="7487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dirty="0"/>
                  <a:t> T</a:t>
                </a:r>
                <a:r>
                  <a:rPr lang="pt-BR" sz="2400" dirty="0"/>
                  <a:t>1</a:t>
                </a:r>
                <a:endParaRPr lang="pt-BR" sz="4800" dirty="0"/>
              </a:p>
            </p:txBody>
          </p:sp>
          <p:sp>
            <p:nvSpPr>
              <p:cNvPr id="21" name="Espaço Reservado para Conteúdo 2">
                <a:extLst>
                  <a:ext uri="{FF2B5EF4-FFF2-40B4-BE49-F238E27FC236}">
                    <a16:creationId xmlns:a16="http://schemas.microsoft.com/office/drawing/2014/main" id="{A44AD916-00C0-44D2-8385-7DE5437EB97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03727" y="1857614"/>
                <a:ext cx="1011409" cy="74874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pt-BR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endParaRPr lang="pt-BR" sz="4800" dirty="0"/>
              </a:p>
            </p:txBody>
          </p:sp>
        </p:grpSp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4A5BCCBD-4C4F-4184-9CCE-3D69AD27EA50}"/>
                </a:ext>
              </a:extLst>
            </p:cNvPr>
            <p:cNvGrpSpPr/>
            <p:nvPr/>
          </p:nvGrpSpPr>
          <p:grpSpPr>
            <a:xfrm>
              <a:off x="5722280" y="3884003"/>
              <a:ext cx="1667390" cy="1301899"/>
              <a:chOff x="1075810" y="1463170"/>
              <a:chExt cx="1667390" cy="1301899"/>
            </a:xfrm>
          </p:grpSpPr>
          <p:sp>
            <p:nvSpPr>
              <p:cNvPr id="17" name="Espaço Reservado para Conteúdo 2">
                <a:extLst>
                  <a:ext uri="{FF2B5EF4-FFF2-40B4-BE49-F238E27FC236}">
                    <a16:creationId xmlns:a16="http://schemas.microsoft.com/office/drawing/2014/main" id="{E81031D2-1A91-4590-9229-C2EAB72B7DE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5810" y="1463170"/>
                <a:ext cx="1667390" cy="10746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u="sng" dirty="0"/>
                  <a:t>P</a:t>
                </a:r>
                <a:r>
                  <a:rPr lang="pt-BR" u="sng" dirty="0"/>
                  <a:t>2</a:t>
                </a:r>
                <a:r>
                  <a:rPr lang="pt-BR" sz="4800" u="sng" dirty="0"/>
                  <a:t>.V</a:t>
                </a:r>
                <a:r>
                  <a:rPr lang="pt-BR" u="sng" dirty="0"/>
                  <a:t>2</a:t>
                </a:r>
                <a:endParaRPr lang="pt-BR" sz="4800" u="sng" dirty="0"/>
              </a:p>
            </p:txBody>
          </p:sp>
          <p:sp>
            <p:nvSpPr>
              <p:cNvPr id="18" name="Espaço Reservado para Conteúdo 2">
                <a:extLst>
                  <a:ext uri="{FF2B5EF4-FFF2-40B4-BE49-F238E27FC236}">
                    <a16:creationId xmlns:a16="http://schemas.microsoft.com/office/drawing/2014/main" id="{BF4753DA-E052-462E-AB92-E7B6285711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33637" y="2016321"/>
                <a:ext cx="879145" cy="7487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dirty="0"/>
                  <a:t> T</a:t>
                </a:r>
                <a:r>
                  <a:rPr lang="pt-BR" sz="2400" dirty="0"/>
                  <a:t>2</a:t>
                </a:r>
                <a:endParaRPr lang="pt-BR" sz="4800" dirty="0"/>
              </a:p>
            </p:txBody>
          </p:sp>
        </p:grpSp>
      </p:grp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734380D7-D0BD-4F6A-926B-EF8D6F850C04}"/>
              </a:ext>
            </a:extLst>
          </p:cNvPr>
          <p:cNvCxnSpPr/>
          <p:nvPr/>
        </p:nvCxnSpPr>
        <p:spPr>
          <a:xfrm>
            <a:off x="837328" y="2853241"/>
            <a:ext cx="633663" cy="346339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E5162BE0-993A-45CC-9687-6555A8CB3E40}"/>
              </a:ext>
            </a:extLst>
          </p:cNvPr>
          <p:cNvCxnSpPr/>
          <p:nvPr/>
        </p:nvCxnSpPr>
        <p:spPr>
          <a:xfrm>
            <a:off x="2671042" y="2872909"/>
            <a:ext cx="633663" cy="346339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54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3D142-705D-4D7F-8511-0118B10EF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Transformações Gasosas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0CB7CB-E6A8-426A-8810-E6FCB51AC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1728216"/>
            <a:ext cx="10168128" cy="3694176"/>
          </a:xfrm>
        </p:spPr>
        <p:txBody>
          <a:bodyPr/>
          <a:lstStyle/>
          <a:p>
            <a:r>
              <a:rPr lang="pt-BR" dirty="0"/>
              <a:t>Isométrica ou Isocórica ou Isovolumétrica (V</a:t>
            </a:r>
            <a:r>
              <a:rPr lang="pt-BR" baseline="-25000" dirty="0"/>
              <a:t>1</a:t>
            </a:r>
            <a:r>
              <a:rPr lang="pt-BR" dirty="0"/>
              <a:t> = V</a:t>
            </a:r>
            <a:r>
              <a:rPr lang="pt-BR" baseline="-25000" dirty="0"/>
              <a:t>2</a:t>
            </a:r>
            <a:r>
              <a:rPr lang="pt-BR" dirty="0"/>
              <a:t>)</a:t>
            </a:r>
            <a:endParaRPr lang="pt-BR" baseline="-25000" dirty="0"/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5AED033F-ED64-4CFC-9668-DD0080B47F10}"/>
              </a:ext>
            </a:extLst>
          </p:cNvPr>
          <p:cNvGrpSpPr/>
          <p:nvPr/>
        </p:nvGrpSpPr>
        <p:grpSpPr>
          <a:xfrm>
            <a:off x="908304" y="2463294"/>
            <a:ext cx="3500161" cy="1330825"/>
            <a:chOff x="3889509" y="3884003"/>
            <a:chExt cx="3500161" cy="1330825"/>
          </a:xfrm>
        </p:grpSpPr>
        <p:grpSp>
          <p:nvGrpSpPr>
            <p:cNvPr id="5" name="Agrupar 4">
              <a:extLst>
                <a:ext uri="{FF2B5EF4-FFF2-40B4-BE49-F238E27FC236}">
                  <a16:creationId xmlns:a16="http://schemas.microsoft.com/office/drawing/2014/main" id="{92DCCF28-9EE3-4AF6-8755-4F07A4173D37}"/>
                </a:ext>
              </a:extLst>
            </p:cNvPr>
            <p:cNvGrpSpPr/>
            <p:nvPr/>
          </p:nvGrpSpPr>
          <p:grpSpPr>
            <a:xfrm>
              <a:off x="3889509" y="3884003"/>
              <a:ext cx="2439326" cy="1330825"/>
              <a:chOff x="1075810" y="1463170"/>
              <a:chExt cx="2439326" cy="1330825"/>
            </a:xfrm>
          </p:grpSpPr>
          <p:sp>
            <p:nvSpPr>
              <p:cNvPr id="9" name="Espaço Reservado para Conteúdo 2">
                <a:extLst>
                  <a:ext uri="{FF2B5EF4-FFF2-40B4-BE49-F238E27FC236}">
                    <a16:creationId xmlns:a16="http://schemas.microsoft.com/office/drawing/2014/main" id="{2DB4CCCE-3C7D-4A45-A5B9-4394BA60C59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5810" y="1463170"/>
                <a:ext cx="1667390" cy="10746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u="sng" dirty="0"/>
                  <a:t>P</a:t>
                </a:r>
                <a:r>
                  <a:rPr lang="pt-BR" u="sng" dirty="0"/>
                  <a:t>1</a:t>
                </a:r>
                <a:r>
                  <a:rPr lang="pt-BR" sz="4800" u="sng" dirty="0"/>
                  <a:t>.V</a:t>
                </a:r>
                <a:r>
                  <a:rPr lang="pt-BR" u="sng" dirty="0"/>
                  <a:t>1</a:t>
                </a:r>
                <a:endParaRPr lang="pt-BR" sz="4800" u="sng" dirty="0"/>
              </a:p>
            </p:txBody>
          </p:sp>
          <p:sp>
            <p:nvSpPr>
              <p:cNvPr id="10" name="Espaço Reservado para Conteúdo 2">
                <a:extLst>
                  <a:ext uri="{FF2B5EF4-FFF2-40B4-BE49-F238E27FC236}">
                    <a16:creationId xmlns:a16="http://schemas.microsoft.com/office/drawing/2014/main" id="{BBB029F5-F892-4E9C-86B1-C26AE6ED183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73449" y="2045247"/>
                <a:ext cx="879145" cy="7487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dirty="0"/>
                  <a:t> T</a:t>
                </a:r>
                <a:r>
                  <a:rPr lang="pt-BR" sz="2400" dirty="0"/>
                  <a:t>1</a:t>
                </a:r>
                <a:endParaRPr lang="pt-BR" sz="4800" dirty="0"/>
              </a:p>
            </p:txBody>
          </p:sp>
          <p:sp>
            <p:nvSpPr>
              <p:cNvPr id="11" name="Espaço Reservado para Conteúdo 2">
                <a:extLst>
                  <a:ext uri="{FF2B5EF4-FFF2-40B4-BE49-F238E27FC236}">
                    <a16:creationId xmlns:a16="http://schemas.microsoft.com/office/drawing/2014/main" id="{9E3F81B0-F71B-4577-9C31-928A74A8755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03727" y="1857614"/>
                <a:ext cx="1011409" cy="74874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pt-BR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endParaRPr lang="pt-BR" sz="4800" dirty="0"/>
              </a:p>
            </p:txBody>
          </p:sp>
        </p:grp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8076A93A-BE13-441C-AEB8-0CC13D348A86}"/>
                </a:ext>
              </a:extLst>
            </p:cNvPr>
            <p:cNvGrpSpPr/>
            <p:nvPr/>
          </p:nvGrpSpPr>
          <p:grpSpPr>
            <a:xfrm>
              <a:off x="5722280" y="3884003"/>
              <a:ext cx="1667390" cy="1301899"/>
              <a:chOff x="1075810" y="1463170"/>
              <a:chExt cx="1667390" cy="1301899"/>
            </a:xfrm>
          </p:grpSpPr>
          <p:sp>
            <p:nvSpPr>
              <p:cNvPr id="7" name="Espaço Reservado para Conteúdo 2">
                <a:extLst>
                  <a:ext uri="{FF2B5EF4-FFF2-40B4-BE49-F238E27FC236}">
                    <a16:creationId xmlns:a16="http://schemas.microsoft.com/office/drawing/2014/main" id="{706502A7-9C56-4035-AEE3-880EBE2096B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5810" y="1463170"/>
                <a:ext cx="1667390" cy="10746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u="sng" dirty="0"/>
                  <a:t>P</a:t>
                </a:r>
                <a:r>
                  <a:rPr lang="pt-BR" u="sng" dirty="0"/>
                  <a:t>2</a:t>
                </a:r>
                <a:r>
                  <a:rPr lang="pt-BR" sz="4800" u="sng" dirty="0"/>
                  <a:t>.V</a:t>
                </a:r>
                <a:r>
                  <a:rPr lang="pt-BR" u="sng" dirty="0"/>
                  <a:t>2</a:t>
                </a:r>
                <a:endParaRPr lang="pt-BR" sz="4800" u="sng" dirty="0"/>
              </a:p>
            </p:txBody>
          </p:sp>
          <p:sp>
            <p:nvSpPr>
              <p:cNvPr id="8" name="Espaço Reservado para Conteúdo 2">
                <a:extLst>
                  <a:ext uri="{FF2B5EF4-FFF2-40B4-BE49-F238E27FC236}">
                    <a16:creationId xmlns:a16="http://schemas.microsoft.com/office/drawing/2014/main" id="{0A6C627E-6567-41F9-9C94-3A99760FAF8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33637" y="2016321"/>
                <a:ext cx="879145" cy="7487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dirty="0"/>
                  <a:t> T</a:t>
                </a:r>
                <a:r>
                  <a:rPr lang="pt-BR" sz="2400" dirty="0"/>
                  <a:t>2</a:t>
                </a:r>
                <a:endParaRPr lang="pt-BR" sz="4800" dirty="0"/>
              </a:p>
            </p:txBody>
          </p:sp>
        </p:grpSp>
      </p:grp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ECE16FC3-F8EB-4522-B1F8-33F7B8AE2DDE}"/>
              </a:ext>
            </a:extLst>
          </p:cNvPr>
          <p:cNvCxnSpPr/>
          <p:nvPr/>
        </p:nvCxnSpPr>
        <p:spPr>
          <a:xfrm>
            <a:off x="1605958" y="2707468"/>
            <a:ext cx="633663" cy="346339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EF72D7AC-1085-465F-8BF3-D4E1F3261461}"/>
              </a:ext>
            </a:extLst>
          </p:cNvPr>
          <p:cNvCxnSpPr/>
          <p:nvPr/>
        </p:nvCxnSpPr>
        <p:spPr>
          <a:xfrm>
            <a:off x="3477731" y="2699032"/>
            <a:ext cx="633663" cy="346339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210FEDB8-70E3-48D1-940C-EA0A20B590D6}"/>
              </a:ext>
            </a:extLst>
          </p:cNvPr>
          <p:cNvGrpSpPr/>
          <p:nvPr/>
        </p:nvGrpSpPr>
        <p:grpSpPr>
          <a:xfrm>
            <a:off x="1429854" y="4110808"/>
            <a:ext cx="2974915" cy="1345870"/>
            <a:chOff x="3844519" y="3869420"/>
            <a:chExt cx="2974915" cy="1345870"/>
          </a:xfrm>
        </p:grpSpPr>
        <p:grpSp>
          <p:nvGrpSpPr>
            <p:cNvPr id="16" name="Agrupar 15">
              <a:extLst>
                <a:ext uri="{FF2B5EF4-FFF2-40B4-BE49-F238E27FC236}">
                  <a16:creationId xmlns:a16="http://schemas.microsoft.com/office/drawing/2014/main" id="{67A47C6B-8C00-4BD0-9A2E-92754C18AABA}"/>
                </a:ext>
              </a:extLst>
            </p:cNvPr>
            <p:cNvGrpSpPr/>
            <p:nvPr/>
          </p:nvGrpSpPr>
          <p:grpSpPr>
            <a:xfrm>
              <a:off x="3844519" y="3884003"/>
              <a:ext cx="1808057" cy="1331287"/>
              <a:chOff x="1030820" y="1463170"/>
              <a:chExt cx="1808057" cy="1331287"/>
            </a:xfrm>
          </p:grpSpPr>
          <p:sp>
            <p:nvSpPr>
              <p:cNvPr id="20" name="Espaço Reservado para Conteúdo 2">
                <a:extLst>
                  <a:ext uri="{FF2B5EF4-FFF2-40B4-BE49-F238E27FC236}">
                    <a16:creationId xmlns:a16="http://schemas.microsoft.com/office/drawing/2014/main" id="{A4CCF84C-0708-4319-AEF6-C6ECEA8D574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5810" y="1463170"/>
                <a:ext cx="1667390" cy="10746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u="sng" dirty="0"/>
                  <a:t>P</a:t>
                </a:r>
                <a:r>
                  <a:rPr lang="pt-BR" u="sng" dirty="0"/>
                  <a:t>1</a:t>
                </a:r>
                <a:endParaRPr lang="pt-BR" sz="4800" u="sng" dirty="0"/>
              </a:p>
            </p:txBody>
          </p:sp>
          <p:sp>
            <p:nvSpPr>
              <p:cNvPr id="21" name="Espaço Reservado para Conteúdo 2">
                <a:extLst>
                  <a:ext uri="{FF2B5EF4-FFF2-40B4-BE49-F238E27FC236}">
                    <a16:creationId xmlns:a16="http://schemas.microsoft.com/office/drawing/2014/main" id="{67571A45-C115-4408-8440-8BECDFE6545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0820" y="2045709"/>
                <a:ext cx="879145" cy="7487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dirty="0"/>
                  <a:t> T</a:t>
                </a:r>
                <a:r>
                  <a:rPr lang="pt-BR" sz="2400" dirty="0"/>
                  <a:t>1</a:t>
                </a:r>
                <a:endParaRPr lang="pt-BR" sz="4800" dirty="0"/>
              </a:p>
            </p:txBody>
          </p:sp>
          <p:sp>
            <p:nvSpPr>
              <p:cNvPr id="22" name="Espaço Reservado para Conteúdo 2">
                <a:extLst>
                  <a:ext uri="{FF2B5EF4-FFF2-40B4-BE49-F238E27FC236}">
                    <a16:creationId xmlns:a16="http://schemas.microsoft.com/office/drawing/2014/main" id="{2196BDAA-F3D5-4BC1-99B3-6872683F2E0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27468" y="1849592"/>
                <a:ext cx="1011409" cy="74874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pt-BR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endParaRPr lang="pt-BR" sz="4800" dirty="0"/>
              </a:p>
            </p:txBody>
          </p:sp>
        </p:grpSp>
        <p:grpSp>
          <p:nvGrpSpPr>
            <p:cNvPr id="17" name="Agrupar 16">
              <a:extLst>
                <a:ext uri="{FF2B5EF4-FFF2-40B4-BE49-F238E27FC236}">
                  <a16:creationId xmlns:a16="http://schemas.microsoft.com/office/drawing/2014/main" id="{8BEE509C-A68A-4833-B542-3FDE68CA1E64}"/>
                </a:ext>
              </a:extLst>
            </p:cNvPr>
            <p:cNvGrpSpPr/>
            <p:nvPr/>
          </p:nvGrpSpPr>
          <p:grpSpPr>
            <a:xfrm>
              <a:off x="5143975" y="3869420"/>
              <a:ext cx="1675459" cy="1345870"/>
              <a:chOff x="497505" y="1448587"/>
              <a:chExt cx="1675459" cy="1345870"/>
            </a:xfrm>
          </p:grpSpPr>
          <p:sp>
            <p:nvSpPr>
              <p:cNvPr id="18" name="Espaço Reservado para Conteúdo 2">
                <a:extLst>
                  <a:ext uri="{FF2B5EF4-FFF2-40B4-BE49-F238E27FC236}">
                    <a16:creationId xmlns:a16="http://schemas.microsoft.com/office/drawing/2014/main" id="{465905C8-CE2B-48E9-A1F7-F68A5DB7225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5574" y="1448587"/>
                <a:ext cx="1667390" cy="10746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u="sng" dirty="0"/>
                  <a:t>P</a:t>
                </a:r>
                <a:r>
                  <a:rPr lang="pt-BR" u="sng" dirty="0"/>
                  <a:t>2</a:t>
                </a:r>
                <a:endParaRPr lang="pt-BR" sz="4800" u="sng" dirty="0"/>
              </a:p>
            </p:txBody>
          </p:sp>
          <p:sp>
            <p:nvSpPr>
              <p:cNvPr id="19" name="Espaço Reservado para Conteúdo 2">
                <a:extLst>
                  <a:ext uri="{FF2B5EF4-FFF2-40B4-BE49-F238E27FC236}">
                    <a16:creationId xmlns:a16="http://schemas.microsoft.com/office/drawing/2014/main" id="{64B604A0-3655-4518-B0F0-A6DA090D0C3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7505" y="2045709"/>
                <a:ext cx="879145" cy="7487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dirty="0"/>
                  <a:t> T</a:t>
                </a:r>
                <a:r>
                  <a:rPr lang="pt-BR" sz="2400" dirty="0"/>
                  <a:t>2</a:t>
                </a:r>
                <a:endParaRPr lang="pt-BR" sz="4800" dirty="0"/>
              </a:p>
            </p:txBody>
          </p:sp>
        </p:grpSp>
      </p:grpSp>
      <p:pic>
        <p:nvPicPr>
          <p:cNvPr id="2050" name="Picture 2" descr="Transformação Isocórica. Transformação Isocórica ou isovolumétrica">
            <a:extLst>
              <a:ext uri="{FF2B5EF4-FFF2-40B4-BE49-F238E27FC236}">
                <a16:creationId xmlns:a16="http://schemas.microsoft.com/office/drawing/2014/main" id="{AECB4C8A-1CA0-4AB3-87FC-49444A80B6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250" y="2504626"/>
            <a:ext cx="3779208" cy="3480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35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602C78-AB21-4E86-A720-58497B903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Transformações Gasosas	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1A48F2-71FE-40BD-A17B-D8CDBB091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1728216"/>
            <a:ext cx="10168128" cy="3694176"/>
          </a:xfrm>
        </p:spPr>
        <p:txBody>
          <a:bodyPr/>
          <a:lstStyle/>
          <a:p>
            <a:r>
              <a:rPr lang="pt-BR" dirty="0"/>
              <a:t>Isotérmica (T</a:t>
            </a:r>
            <a:r>
              <a:rPr lang="pt-BR" baseline="-25000" dirty="0"/>
              <a:t>1</a:t>
            </a:r>
            <a:r>
              <a:rPr lang="pt-BR" dirty="0"/>
              <a:t> = T</a:t>
            </a:r>
            <a:r>
              <a:rPr lang="pt-BR" baseline="-25000" dirty="0"/>
              <a:t>2</a:t>
            </a:r>
            <a:r>
              <a:rPr lang="pt-BR" dirty="0"/>
              <a:t>)</a:t>
            </a:r>
          </a:p>
          <a:p>
            <a:endParaRPr lang="pt-BR" baseline="-25000" dirty="0"/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6A1A9E81-1EBC-4FA6-8649-149EF8BFAD67}"/>
              </a:ext>
            </a:extLst>
          </p:cNvPr>
          <p:cNvGrpSpPr/>
          <p:nvPr/>
        </p:nvGrpSpPr>
        <p:grpSpPr>
          <a:xfrm>
            <a:off x="908304" y="2463294"/>
            <a:ext cx="3500161" cy="1330825"/>
            <a:chOff x="3889509" y="3884003"/>
            <a:chExt cx="3500161" cy="1330825"/>
          </a:xfrm>
        </p:grpSpPr>
        <p:grpSp>
          <p:nvGrpSpPr>
            <p:cNvPr id="5" name="Agrupar 4">
              <a:extLst>
                <a:ext uri="{FF2B5EF4-FFF2-40B4-BE49-F238E27FC236}">
                  <a16:creationId xmlns:a16="http://schemas.microsoft.com/office/drawing/2014/main" id="{FB934ECE-DF38-401B-9F7D-C8279E1287A7}"/>
                </a:ext>
              </a:extLst>
            </p:cNvPr>
            <p:cNvGrpSpPr/>
            <p:nvPr/>
          </p:nvGrpSpPr>
          <p:grpSpPr>
            <a:xfrm>
              <a:off x="3889509" y="3884003"/>
              <a:ext cx="2439326" cy="1330825"/>
              <a:chOff x="1075810" y="1463170"/>
              <a:chExt cx="2439326" cy="1330825"/>
            </a:xfrm>
          </p:grpSpPr>
          <p:sp>
            <p:nvSpPr>
              <p:cNvPr id="9" name="Espaço Reservado para Conteúdo 2">
                <a:extLst>
                  <a:ext uri="{FF2B5EF4-FFF2-40B4-BE49-F238E27FC236}">
                    <a16:creationId xmlns:a16="http://schemas.microsoft.com/office/drawing/2014/main" id="{74147759-0A78-4FF7-ADB3-20695FB389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5810" y="1463170"/>
                <a:ext cx="1667390" cy="10746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u="sng" dirty="0"/>
                  <a:t>P</a:t>
                </a:r>
                <a:r>
                  <a:rPr lang="pt-BR" u="sng" dirty="0"/>
                  <a:t>1</a:t>
                </a:r>
                <a:r>
                  <a:rPr lang="pt-BR" sz="4800" u="sng" dirty="0"/>
                  <a:t>.V</a:t>
                </a:r>
                <a:r>
                  <a:rPr lang="pt-BR" u="sng" dirty="0"/>
                  <a:t>1</a:t>
                </a:r>
                <a:endParaRPr lang="pt-BR" sz="4800" u="sng" dirty="0"/>
              </a:p>
            </p:txBody>
          </p:sp>
          <p:sp>
            <p:nvSpPr>
              <p:cNvPr id="10" name="Espaço Reservado para Conteúdo 2">
                <a:extLst>
                  <a:ext uri="{FF2B5EF4-FFF2-40B4-BE49-F238E27FC236}">
                    <a16:creationId xmlns:a16="http://schemas.microsoft.com/office/drawing/2014/main" id="{BB1870B5-2CA5-4D3C-BA6D-5B10B105334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73449" y="2045247"/>
                <a:ext cx="879145" cy="7487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dirty="0"/>
                  <a:t> T</a:t>
                </a:r>
                <a:r>
                  <a:rPr lang="pt-BR" sz="2400" dirty="0"/>
                  <a:t>1</a:t>
                </a:r>
                <a:endParaRPr lang="pt-BR" sz="4800" dirty="0"/>
              </a:p>
            </p:txBody>
          </p:sp>
          <p:sp>
            <p:nvSpPr>
              <p:cNvPr id="11" name="Espaço Reservado para Conteúdo 2">
                <a:extLst>
                  <a:ext uri="{FF2B5EF4-FFF2-40B4-BE49-F238E27FC236}">
                    <a16:creationId xmlns:a16="http://schemas.microsoft.com/office/drawing/2014/main" id="{31645F93-A265-4549-8A00-34FC95F3DBC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03727" y="1857614"/>
                <a:ext cx="1011409" cy="74874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pt-BR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endParaRPr lang="pt-BR" sz="4800" dirty="0"/>
              </a:p>
            </p:txBody>
          </p:sp>
        </p:grp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7A005AEE-5EB1-49D0-8EFC-2FB69AFB992A}"/>
                </a:ext>
              </a:extLst>
            </p:cNvPr>
            <p:cNvGrpSpPr/>
            <p:nvPr/>
          </p:nvGrpSpPr>
          <p:grpSpPr>
            <a:xfrm>
              <a:off x="5722280" y="3884003"/>
              <a:ext cx="1667390" cy="1301899"/>
              <a:chOff x="1075810" y="1463170"/>
              <a:chExt cx="1667390" cy="1301899"/>
            </a:xfrm>
          </p:grpSpPr>
          <p:sp>
            <p:nvSpPr>
              <p:cNvPr id="7" name="Espaço Reservado para Conteúdo 2">
                <a:extLst>
                  <a:ext uri="{FF2B5EF4-FFF2-40B4-BE49-F238E27FC236}">
                    <a16:creationId xmlns:a16="http://schemas.microsoft.com/office/drawing/2014/main" id="{91821063-F441-4580-83A4-5560ED04A37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5810" y="1463170"/>
                <a:ext cx="1667390" cy="10746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u="sng" dirty="0"/>
                  <a:t>P</a:t>
                </a:r>
                <a:r>
                  <a:rPr lang="pt-BR" u="sng" dirty="0"/>
                  <a:t>2</a:t>
                </a:r>
                <a:r>
                  <a:rPr lang="pt-BR" sz="4800" u="sng" dirty="0"/>
                  <a:t>.V</a:t>
                </a:r>
                <a:r>
                  <a:rPr lang="pt-BR" u="sng" dirty="0"/>
                  <a:t>2</a:t>
                </a:r>
                <a:endParaRPr lang="pt-BR" sz="4800" u="sng" dirty="0"/>
              </a:p>
            </p:txBody>
          </p:sp>
          <p:sp>
            <p:nvSpPr>
              <p:cNvPr id="8" name="Espaço Reservado para Conteúdo 2">
                <a:extLst>
                  <a:ext uri="{FF2B5EF4-FFF2-40B4-BE49-F238E27FC236}">
                    <a16:creationId xmlns:a16="http://schemas.microsoft.com/office/drawing/2014/main" id="{D399A815-F241-457C-8542-70EA378DF88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33637" y="2016321"/>
                <a:ext cx="879145" cy="7487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dirty="0"/>
                  <a:t> T</a:t>
                </a:r>
                <a:r>
                  <a:rPr lang="pt-BR" sz="2400" dirty="0"/>
                  <a:t>2</a:t>
                </a:r>
                <a:endParaRPr lang="pt-BR" sz="4800" dirty="0"/>
              </a:p>
            </p:txBody>
          </p:sp>
        </p:grpSp>
      </p:grp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D761E775-31AE-486E-83DC-9E140335C167}"/>
              </a:ext>
            </a:extLst>
          </p:cNvPr>
          <p:cNvCxnSpPr/>
          <p:nvPr/>
        </p:nvCxnSpPr>
        <p:spPr>
          <a:xfrm>
            <a:off x="1333674" y="3260148"/>
            <a:ext cx="633663" cy="346339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70E03C05-CDC0-40ED-92C4-C645868DDCAC}"/>
              </a:ext>
            </a:extLst>
          </p:cNvPr>
          <p:cNvCxnSpPr/>
          <p:nvPr/>
        </p:nvCxnSpPr>
        <p:spPr>
          <a:xfrm>
            <a:off x="3172140" y="3260148"/>
            <a:ext cx="633663" cy="346339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D42F8B01-9EBD-402C-8775-8092C4FDC3F2}"/>
              </a:ext>
            </a:extLst>
          </p:cNvPr>
          <p:cNvGrpSpPr/>
          <p:nvPr/>
        </p:nvGrpSpPr>
        <p:grpSpPr>
          <a:xfrm>
            <a:off x="855751" y="4192246"/>
            <a:ext cx="3500161" cy="1074621"/>
            <a:chOff x="3889509" y="3884003"/>
            <a:chExt cx="3500161" cy="1074621"/>
          </a:xfrm>
        </p:grpSpPr>
        <p:grpSp>
          <p:nvGrpSpPr>
            <p:cNvPr id="15" name="Agrupar 14">
              <a:extLst>
                <a:ext uri="{FF2B5EF4-FFF2-40B4-BE49-F238E27FC236}">
                  <a16:creationId xmlns:a16="http://schemas.microsoft.com/office/drawing/2014/main" id="{2376D400-D250-4098-8A0E-20487A04D20F}"/>
                </a:ext>
              </a:extLst>
            </p:cNvPr>
            <p:cNvGrpSpPr/>
            <p:nvPr/>
          </p:nvGrpSpPr>
          <p:grpSpPr>
            <a:xfrm>
              <a:off x="3889509" y="3884003"/>
              <a:ext cx="2447507" cy="1074621"/>
              <a:chOff x="1075810" y="1463170"/>
              <a:chExt cx="2447507" cy="1074621"/>
            </a:xfrm>
          </p:grpSpPr>
          <p:sp>
            <p:nvSpPr>
              <p:cNvPr id="19" name="Espaço Reservado para Conteúdo 2">
                <a:extLst>
                  <a:ext uri="{FF2B5EF4-FFF2-40B4-BE49-F238E27FC236}">
                    <a16:creationId xmlns:a16="http://schemas.microsoft.com/office/drawing/2014/main" id="{D3B20EBA-6502-4649-A577-FEBCD33779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5810" y="1463170"/>
                <a:ext cx="1667390" cy="10746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dirty="0"/>
                  <a:t>P</a:t>
                </a:r>
                <a:r>
                  <a:rPr lang="pt-BR" dirty="0"/>
                  <a:t>1</a:t>
                </a:r>
                <a:r>
                  <a:rPr lang="pt-BR" sz="4800" dirty="0"/>
                  <a:t>.V</a:t>
                </a:r>
                <a:r>
                  <a:rPr lang="pt-BR" dirty="0"/>
                  <a:t>1</a:t>
                </a:r>
                <a:endParaRPr lang="pt-BR" sz="4800" dirty="0"/>
              </a:p>
            </p:txBody>
          </p:sp>
          <p:sp>
            <p:nvSpPr>
              <p:cNvPr id="21" name="Espaço Reservado para Conteúdo 2">
                <a:extLst>
                  <a:ext uri="{FF2B5EF4-FFF2-40B4-BE49-F238E27FC236}">
                    <a16:creationId xmlns:a16="http://schemas.microsoft.com/office/drawing/2014/main" id="{29BAED7E-80C5-4EA1-9149-A2D2F78DF22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11908" y="1604479"/>
                <a:ext cx="1011409" cy="74874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pt-BR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endParaRPr lang="pt-BR" sz="4800" dirty="0"/>
              </a:p>
            </p:txBody>
          </p:sp>
        </p:grpSp>
        <p:sp>
          <p:nvSpPr>
            <p:cNvPr id="17" name="Espaço Reservado para Conteúdo 2">
              <a:extLst>
                <a:ext uri="{FF2B5EF4-FFF2-40B4-BE49-F238E27FC236}">
                  <a16:creationId xmlns:a16="http://schemas.microsoft.com/office/drawing/2014/main" id="{4DD5EF4F-7CEC-4513-819C-0499E0974419}"/>
                </a:ext>
              </a:extLst>
            </p:cNvPr>
            <p:cNvSpPr txBox="1">
              <a:spLocks/>
            </p:cNvSpPr>
            <p:nvPr/>
          </p:nvSpPr>
          <p:spPr>
            <a:xfrm>
              <a:off x="5722280" y="3884003"/>
              <a:ext cx="1667390" cy="107462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pt-BR" sz="4800" dirty="0"/>
                <a:t>P</a:t>
              </a:r>
              <a:r>
                <a:rPr lang="pt-BR" dirty="0"/>
                <a:t>2</a:t>
              </a:r>
              <a:r>
                <a:rPr lang="pt-BR" sz="4800" dirty="0"/>
                <a:t>.V</a:t>
              </a:r>
              <a:r>
                <a:rPr lang="pt-BR" dirty="0"/>
                <a:t>2</a:t>
              </a:r>
              <a:endParaRPr lang="pt-BR" sz="4800" dirty="0"/>
            </a:p>
          </p:txBody>
        </p:sp>
      </p:grpSp>
      <p:pic>
        <p:nvPicPr>
          <p:cNvPr id="3074" name="Picture 2" descr="Transformação isotérmica ou Lei de Boyle - Manual da Química">
            <a:extLst>
              <a:ext uri="{FF2B5EF4-FFF2-40B4-BE49-F238E27FC236}">
                <a16:creationId xmlns:a16="http://schemas.microsoft.com/office/drawing/2014/main" id="{EDAA1520-B3AF-4E33-B683-05A4EF17B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609" y="1646074"/>
            <a:ext cx="5516448" cy="4079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312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311AA8-E90B-4071-9BBC-50AB771C6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Ponto Triplo</a:t>
            </a:r>
          </a:p>
        </p:txBody>
      </p:sp>
      <p:pic>
        <p:nvPicPr>
          <p:cNvPr id="4098" name="Picture 2" descr="Ponto triplo de uma substância - Física - InfoEscola">
            <a:extLst>
              <a:ext uri="{FF2B5EF4-FFF2-40B4-BE49-F238E27FC236}">
                <a16:creationId xmlns:a16="http://schemas.microsoft.com/office/drawing/2014/main" id="{66F3E5FC-C142-4798-8D3C-A0DF10EE7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995" y="1597665"/>
            <a:ext cx="6599682" cy="526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923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5BA23-462A-4559-A093-488C4B0A8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Hipótese de Avogadro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08DF90-B254-4278-AFC6-400CF20A5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1692" y="1728216"/>
            <a:ext cx="10168128" cy="3694176"/>
          </a:xfrm>
        </p:spPr>
        <p:txBody>
          <a:bodyPr/>
          <a:lstStyle/>
          <a:p>
            <a:r>
              <a:rPr lang="pt-BR" dirty="0"/>
              <a:t>Quando comparados dois gases, ambos submetidos as mesmas condições, apresentarão a mesma quantidade de matéria</a:t>
            </a:r>
          </a:p>
        </p:txBody>
      </p:sp>
      <p:pic>
        <p:nvPicPr>
          <p:cNvPr id="5122" name="Picture 2" descr="Hipótese de Avogrado - Massa atômica, massa molecular, mol ...">
            <a:extLst>
              <a:ext uri="{FF2B5EF4-FFF2-40B4-BE49-F238E27FC236}">
                <a16:creationId xmlns:a16="http://schemas.microsoft.com/office/drawing/2014/main" id="{0FE59927-518E-47ED-B575-AF21B4F43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280" y="3327832"/>
            <a:ext cx="9305439" cy="327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994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C8717C-CE3C-46CC-A286-BCE282FEC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Geral dos Gases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38C2F756-78E1-487C-B7D4-F3A146D79592}"/>
              </a:ext>
            </a:extLst>
          </p:cNvPr>
          <p:cNvGrpSpPr/>
          <p:nvPr/>
        </p:nvGrpSpPr>
        <p:grpSpPr>
          <a:xfrm>
            <a:off x="646490" y="1728216"/>
            <a:ext cx="3421014" cy="2293819"/>
            <a:chOff x="4004545" y="2271555"/>
            <a:chExt cx="3421014" cy="2293819"/>
          </a:xfrm>
        </p:grpSpPr>
        <p:sp>
          <p:nvSpPr>
            <p:cNvPr id="4" name="Espaço Reservado para Conteúdo 2">
              <a:extLst>
                <a:ext uri="{FF2B5EF4-FFF2-40B4-BE49-F238E27FC236}">
                  <a16:creationId xmlns:a16="http://schemas.microsoft.com/office/drawing/2014/main" id="{E90052EC-02C0-410B-8D61-F51007A37089}"/>
                </a:ext>
              </a:extLst>
            </p:cNvPr>
            <p:cNvSpPr txBox="1">
              <a:spLocks/>
            </p:cNvSpPr>
            <p:nvPr/>
          </p:nvSpPr>
          <p:spPr>
            <a:xfrm>
              <a:off x="4004545" y="2271555"/>
              <a:ext cx="1936668" cy="211125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u="sng" dirty="0"/>
                <a:t>P.V</a:t>
              </a:r>
            </a:p>
          </p:txBody>
        </p:sp>
        <p:sp>
          <p:nvSpPr>
            <p:cNvPr id="5" name="Espaço Reservado para Conteúdo 2">
              <a:extLst>
                <a:ext uri="{FF2B5EF4-FFF2-40B4-BE49-F238E27FC236}">
                  <a16:creationId xmlns:a16="http://schemas.microsoft.com/office/drawing/2014/main" id="{C37A162B-9ADB-43C6-A548-E6B5DD489A6A}"/>
                </a:ext>
              </a:extLst>
            </p:cNvPr>
            <p:cNvSpPr txBox="1">
              <a:spLocks/>
            </p:cNvSpPr>
            <p:nvPr/>
          </p:nvSpPr>
          <p:spPr>
            <a:xfrm>
              <a:off x="4123811" y="3285347"/>
              <a:ext cx="1504479" cy="128002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 T</a:t>
              </a:r>
            </a:p>
          </p:txBody>
        </p:sp>
        <p:sp>
          <p:nvSpPr>
            <p:cNvPr id="6" name="Espaço Reservado para Conteúdo 2">
              <a:extLst>
                <a:ext uri="{FF2B5EF4-FFF2-40B4-BE49-F238E27FC236}">
                  <a16:creationId xmlns:a16="http://schemas.microsoft.com/office/drawing/2014/main" id="{EF8B7F19-4741-4C2E-97FC-A407EF670DF7}"/>
                </a:ext>
              </a:extLst>
            </p:cNvPr>
            <p:cNvSpPr txBox="1">
              <a:spLocks/>
            </p:cNvSpPr>
            <p:nvPr/>
          </p:nvSpPr>
          <p:spPr>
            <a:xfrm>
              <a:off x="5468910" y="2649242"/>
              <a:ext cx="1051159" cy="153844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l-GR" sz="8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pt-BR" sz="8000" dirty="0"/>
            </a:p>
          </p:txBody>
        </p:sp>
        <p:sp>
          <p:nvSpPr>
            <p:cNvPr id="7" name="Espaço Reservado para Conteúdo 2">
              <a:extLst>
                <a:ext uri="{FF2B5EF4-FFF2-40B4-BE49-F238E27FC236}">
                  <a16:creationId xmlns:a16="http://schemas.microsoft.com/office/drawing/2014/main" id="{88FBCAE5-1A6D-4DAC-A7A6-8BD941DD119E}"/>
                </a:ext>
              </a:extLst>
            </p:cNvPr>
            <p:cNvSpPr txBox="1">
              <a:spLocks/>
            </p:cNvSpPr>
            <p:nvPr/>
          </p:nvSpPr>
          <p:spPr>
            <a:xfrm>
              <a:off x="6250788" y="2649242"/>
              <a:ext cx="1174771" cy="140249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n</a:t>
              </a:r>
            </a:p>
          </p:txBody>
        </p: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1558392A-63D0-49C3-AE8D-18C922C299A2}"/>
              </a:ext>
            </a:extLst>
          </p:cNvPr>
          <p:cNvGrpSpPr/>
          <p:nvPr/>
        </p:nvGrpSpPr>
        <p:grpSpPr>
          <a:xfrm>
            <a:off x="4067504" y="1545656"/>
            <a:ext cx="3421014" cy="2293819"/>
            <a:chOff x="4004545" y="2271555"/>
            <a:chExt cx="3421014" cy="2293819"/>
          </a:xfrm>
        </p:grpSpPr>
        <p:sp>
          <p:nvSpPr>
            <p:cNvPr id="14" name="Espaço Reservado para Conteúdo 2">
              <a:extLst>
                <a:ext uri="{FF2B5EF4-FFF2-40B4-BE49-F238E27FC236}">
                  <a16:creationId xmlns:a16="http://schemas.microsoft.com/office/drawing/2014/main" id="{6BDDC44A-13A9-4A25-BA16-DC6964CC79BC}"/>
                </a:ext>
              </a:extLst>
            </p:cNvPr>
            <p:cNvSpPr txBox="1">
              <a:spLocks/>
            </p:cNvSpPr>
            <p:nvPr/>
          </p:nvSpPr>
          <p:spPr>
            <a:xfrm>
              <a:off x="4004545" y="2271555"/>
              <a:ext cx="1936668" cy="211125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u="sng" dirty="0"/>
                <a:t>P.V</a:t>
              </a:r>
            </a:p>
          </p:txBody>
        </p:sp>
        <p:sp>
          <p:nvSpPr>
            <p:cNvPr id="15" name="Espaço Reservado para Conteúdo 2">
              <a:extLst>
                <a:ext uri="{FF2B5EF4-FFF2-40B4-BE49-F238E27FC236}">
                  <a16:creationId xmlns:a16="http://schemas.microsoft.com/office/drawing/2014/main" id="{A1BB72F9-E85B-48DF-8BEC-FB26CDED18D0}"/>
                </a:ext>
              </a:extLst>
            </p:cNvPr>
            <p:cNvSpPr txBox="1">
              <a:spLocks/>
            </p:cNvSpPr>
            <p:nvPr/>
          </p:nvSpPr>
          <p:spPr>
            <a:xfrm>
              <a:off x="4123811" y="3285347"/>
              <a:ext cx="1504479" cy="128002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 T</a:t>
              </a:r>
            </a:p>
          </p:txBody>
        </p:sp>
        <p:sp>
          <p:nvSpPr>
            <p:cNvPr id="16" name="Espaço Reservado para Conteúdo 2">
              <a:extLst>
                <a:ext uri="{FF2B5EF4-FFF2-40B4-BE49-F238E27FC236}">
                  <a16:creationId xmlns:a16="http://schemas.microsoft.com/office/drawing/2014/main" id="{341648EE-77E3-4D4D-80AF-B94A90FDC826}"/>
                </a:ext>
              </a:extLst>
            </p:cNvPr>
            <p:cNvSpPr txBox="1">
              <a:spLocks/>
            </p:cNvSpPr>
            <p:nvPr/>
          </p:nvSpPr>
          <p:spPr>
            <a:xfrm>
              <a:off x="5468910" y="2649242"/>
              <a:ext cx="1051159" cy="153844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endParaRPr lang="pt-BR" sz="8000" dirty="0"/>
            </a:p>
          </p:txBody>
        </p:sp>
        <p:sp>
          <p:nvSpPr>
            <p:cNvPr id="17" name="Espaço Reservado para Conteúdo 2">
              <a:extLst>
                <a:ext uri="{FF2B5EF4-FFF2-40B4-BE49-F238E27FC236}">
                  <a16:creationId xmlns:a16="http://schemas.microsoft.com/office/drawing/2014/main" id="{41041FB0-9B72-4025-B668-BB659C95A86B}"/>
                </a:ext>
              </a:extLst>
            </p:cNvPr>
            <p:cNvSpPr txBox="1">
              <a:spLocks/>
            </p:cNvSpPr>
            <p:nvPr/>
          </p:nvSpPr>
          <p:spPr>
            <a:xfrm>
              <a:off x="6250788" y="2649242"/>
              <a:ext cx="1174771" cy="140249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k</a:t>
              </a:r>
            </a:p>
          </p:txBody>
        </p:sp>
      </p:grpSp>
      <p:grpSp>
        <p:nvGrpSpPr>
          <p:cNvPr id="18" name="Agrupar 17">
            <a:extLst>
              <a:ext uri="{FF2B5EF4-FFF2-40B4-BE49-F238E27FC236}">
                <a16:creationId xmlns:a16="http://schemas.microsoft.com/office/drawing/2014/main" id="{67522F35-BC7D-404E-8E67-62C244FC4E87}"/>
              </a:ext>
            </a:extLst>
          </p:cNvPr>
          <p:cNvGrpSpPr/>
          <p:nvPr/>
        </p:nvGrpSpPr>
        <p:grpSpPr>
          <a:xfrm>
            <a:off x="8530245" y="1792053"/>
            <a:ext cx="2931955" cy="1601760"/>
            <a:chOff x="4672108" y="2585927"/>
            <a:chExt cx="2931955" cy="1601760"/>
          </a:xfrm>
        </p:grpSpPr>
        <p:sp>
          <p:nvSpPr>
            <p:cNvPr id="19" name="Espaço Reservado para Conteúdo 2">
              <a:extLst>
                <a:ext uri="{FF2B5EF4-FFF2-40B4-BE49-F238E27FC236}">
                  <a16:creationId xmlns:a16="http://schemas.microsoft.com/office/drawing/2014/main" id="{8D90619D-7901-4580-9C63-862E96451648}"/>
                </a:ext>
              </a:extLst>
            </p:cNvPr>
            <p:cNvSpPr txBox="1">
              <a:spLocks/>
            </p:cNvSpPr>
            <p:nvPr/>
          </p:nvSpPr>
          <p:spPr>
            <a:xfrm>
              <a:off x="4672108" y="2585927"/>
              <a:ext cx="1093426" cy="140249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n</a:t>
              </a:r>
            </a:p>
          </p:txBody>
        </p:sp>
        <p:sp>
          <p:nvSpPr>
            <p:cNvPr id="21" name="Espaço Reservado para Conteúdo 2">
              <a:extLst>
                <a:ext uri="{FF2B5EF4-FFF2-40B4-BE49-F238E27FC236}">
                  <a16:creationId xmlns:a16="http://schemas.microsoft.com/office/drawing/2014/main" id="{0C97406F-83BF-4D19-8A2C-B95F49AFF617}"/>
                </a:ext>
              </a:extLst>
            </p:cNvPr>
            <p:cNvSpPr txBox="1">
              <a:spLocks/>
            </p:cNvSpPr>
            <p:nvPr/>
          </p:nvSpPr>
          <p:spPr>
            <a:xfrm>
              <a:off x="5468910" y="2649242"/>
              <a:ext cx="1051159" cy="153844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endParaRPr lang="pt-BR" sz="8000" dirty="0"/>
            </a:p>
          </p:txBody>
        </p:sp>
        <p:sp>
          <p:nvSpPr>
            <p:cNvPr id="22" name="Espaço Reservado para Conteúdo 2">
              <a:extLst>
                <a:ext uri="{FF2B5EF4-FFF2-40B4-BE49-F238E27FC236}">
                  <a16:creationId xmlns:a16="http://schemas.microsoft.com/office/drawing/2014/main" id="{B9C0D587-FA04-44FC-86B6-6112BC40BD4B}"/>
                </a:ext>
              </a:extLst>
            </p:cNvPr>
            <p:cNvSpPr txBox="1">
              <a:spLocks/>
            </p:cNvSpPr>
            <p:nvPr/>
          </p:nvSpPr>
          <p:spPr>
            <a:xfrm>
              <a:off x="6250788" y="2649242"/>
              <a:ext cx="1353275" cy="140249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k ?</a:t>
              </a:r>
            </a:p>
          </p:txBody>
        </p:sp>
      </p:grp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22493826-9393-49F0-B86A-7B762B29E038}"/>
              </a:ext>
            </a:extLst>
          </p:cNvPr>
          <p:cNvGrpSpPr/>
          <p:nvPr/>
        </p:nvGrpSpPr>
        <p:grpSpPr>
          <a:xfrm>
            <a:off x="646490" y="4015541"/>
            <a:ext cx="3750722" cy="2293819"/>
            <a:chOff x="4004545" y="2271555"/>
            <a:chExt cx="3750722" cy="2293819"/>
          </a:xfrm>
        </p:grpSpPr>
        <p:sp>
          <p:nvSpPr>
            <p:cNvPr id="28" name="Espaço Reservado para Conteúdo 2">
              <a:extLst>
                <a:ext uri="{FF2B5EF4-FFF2-40B4-BE49-F238E27FC236}">
                  <a16:creationId xmlns:a16="http://schemas.microsoft.com/office/drawing/2014/main" id="{02807A7A-6C36-49BA-B96B-D5C94FCC2CB8}"/>
                </a:ext>
              </a:extLst>
            </p:cNvPr>
            <p:cNvSpPr txBox="1">
              <a:spLocks/>
            </p:cNvSpPr>
            <p:nvPr/>
          </p:nvSpPr>
          <p:spPr>
            <a:xfrm>
              <a:off x="4004545" y="2271555"/>
              <a:ext cx="1936668" cy="211125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u="sng" dirty="0"/>
                <a:t>P.V</a:t>
              </a:r>
            </a:p>
          </p:txBody>
        </p:sp>
        <p:sp>
          <p:nvSpPr>
            <p:cNvPr id="29" name="Espaço Reservado para Conteúdo 2">
              <a:extLst>
                <a:ext uri="{FF2B5EF4-FFF2-40B4-BE49-F238E27FC236}">
                  <a16:creationId xmlns:a16="http://schemas.microsoft.com/office/drawing/2014/main" id="{9E00F803-5BA5-44A5-A6D2-65B24BBEF460}"/>
                </a:ext>
              </a:extLst>
            </p:cNvPr>
            <p:cNvSpPr txBox="1">
              <a:spLocks/>
            </p:cNvSpPr>
            <p:nvPr/>
          </p:nvSpPr>
          <p:spPr>
            <a:xfrm>
              <a:off x="4123811" y="3285347"/>
              <a:ext cx="1504479" cy="128002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 T</a:t>
              </a:r>
            </a:p>
          </p:txBody>
        </p:sp>
        <p:sp>
          <p:nvSpPr>
            <p:cNvPr id="30" name="Espaço Reservado para Conteúdo 2">
              <a:extLst>
                <a:ext uri="{FF2B5EF4-FFF2-40B4-BE49-F238E27FC236}">
                  <a16:creationId xmlns:a16="http://schemas.microsoft.com/office/drawing/2014/main" id="{85F9B972-DE89-4EBF-9354-E4B1F397323B}"/>
                </a:ext>
              </a:extLst>
            </p:cNvPr>
            <p:cNvSpPr txBox="1">
              <a:spLocks/>
            </p:cNvSpPr>
            <p:nvPr/>
          </p:nvSpPr>
          <p:spPr>
            <a:xfrm>
              <a:off x="5468910" y="2649242"/>
              <a:ext cx="1051159" cy="153844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endParaRPr lang="pt-BR" sz="8000" dirty="0"/>
            </a:p>
          </p:txBody>
        </p:sp>
        <p:sp>
          <p:nvSpPr>
            <p:cNvPr id="31" name="Espaço Reservado para Conteúdo 2">
              <a:extLst>
                <a:ext uri="{FF2B5EF4-FFF2-40B4-BE49-F238E27FC236}">
                  <a16:creationId xmlns:a16="http://schemas.microsoft.com/office/drawing/2014/main" id="{CE455AC1-15B5-44D6-BE27-18240C1FE176}"/>
                </a:ext>
              </a:extLst>
            </p:cNvPr>
            <p:cNvSpPr txBox="1">
              <a:spLocks/>
            </p:cNvSpPr>
            <p:nvPr/>
          </p:nvSpPr>
          <p:spPr>
            <a:xfrm>
              <a:off x="6250788" y="2538880"/>
              <a:ext cx="1504479" cy="140249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 err="1"/>
                <a:t>nR</a:t>
              </a:r>
              <a:endParaRPr lang="pt-BR" sz="8000" dirty="0"/>
            </a:p>
          </p:txBody>
        </p:sp>
      </p:grpSp>
      <p:grpSp>
        <p:nvGrpSpPr>
          <p:cNvPr id="32" name="Agrupar 31">
            <a:extLst>
              <a:ext uri="{FF2B5EF4-FFF2-40B4-BE49-F238E27FC236}">
                <a16:creationId xmlns:a16="http://schemas.microsoft.com/office/drawing/2014/main" id="{3440174C-9FF1-4EC2-81B7-02F2761B681E}"/>
              </a:ext>
            </a:extLst>
          </p:cNvPr>
          <p:cNvGrpSpPr/>
          <p:nvPr/>
        </p:nvGrpSpPr>
        <p:grpSpPr>
          <a:xfrm>
            <a:off x="5345413" y="4022035"/>
            <a:ext cx="4698923" cy="1724751"/>
            <a:chOff x="4023722" y="2462936"/>
            <a:chExt cx="4698923" cy="1724751"/>
          </a:xfrm>
        </p:grpSpPr>
        <p:sp>
          <p:nvSpPr>
            <p:cNvPr id="33" name="Espaço Reservado para Conteúdo 2">
              <a:extLst>
                <a:ext uri="{FF2B5EF4-FFF2-40B4-BE49-F238E27FC236}">
                  <a16:creationId xmlns:a16="http://schemas.microsoft.com/office/drawing/2014/main" id="{9E967652-D9D6-4E8E-9B28-75D90C2D439A}"/>
                </a:ext>
              </a:extLst>
            </p:cNvPr>
            <p:cNvSpPr txBox="1">
              <a:spLocks/>
            </p:cNvSpPr>
            <p:nvPr/>
          </p:nvSpPr>
          <p:spPr>
            <a:xfrm>
              <a:off x="4023722" y="2462936"/>
              <a:ext cx="1936668" cy="140249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P.V</a:t>
              </a:r>
            </a:p>
          </p:txBody>
        </p:sp>
        <p:sp>
          <p:nvSpPr>
            <p:cNvPr id="35" name="Espaço Reservado para Conteúdo 2">
              <a:extLst>
                <a:ext uri="{FF2B5EF4-FFF2-40B4-BE49-F238E27FC236}">
                  <a16:creationId xmlns:a16="http://schemas.microsoft.com/office/drawing/2014/main" id="{7EC0337C-0216-45BB-8F43-6035F8369BF8}"/>
                </a:ext>
              </a:extLst>
            </p:cNvPr>
            <p:cNvSpPr txBox="1">
              <a:spLocks/>
            </p:cNvSpPr>
            <p:nvPr/>
          </p:nvSpPr>
          <p:spPr>
            <a:xfrm>
              <a:off x="5468910" y="2649242"/>
              <a:ext cx="1051159" cy="153844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endParaRPr lang="pt-BR" sz="8000" dirty="0"/>
            </a:p>
          </p:txBody>
        </p:sp>
        <p:sp>
          <p:nvSpPr>
            <p:cNvPr id="36" name="Espaço Reservado para Conteúdo 2">
              <a:extLst>
                <a:ext uri="{FF2B5EF4-FFF2-40B4-BE49-F238E27FC236}">
                  <a16:creationId xmlns:a16="http://schemas.microsoft.com/office/drawing/2014/main" id="{7FD32506-066B-4F02-8E9C-DF8A879ED2EE}"/>
                </a:ext>
              </a:extLst>
            </p:cNvPr>
            <p:cNvSpPr txBox="1">
              <a:spLocks/>
            </p:cNvSpPr>
            <p:nvPr/>
          </p:nvSpPr>
          <p:spPr>
            <a:xfrm>
              <a:off x="6250788" y="2538880"/>
              <a:ext cx="2471857" cy="140249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 err="1"/>
                <a:t>nRT</a:t>
              </a:r>
              <a:endParaRPr lang="pt-BR" sz="8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927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A38363-3016-4B8C-BC8D-0EB913C13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Geral dos Gases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67F965-FFEE-4836-BCBA-2F6F441E2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3670213"/>
            <a:ext cx="3260519" cy="2639147"/>
          </a:xfrm>
        </p:spPr>
        <p:txBody>
          <a:bodyPr/>
          <a:lstStyle/>
          <a:p>
            <a:r>
              <a:rPr lang="pt-BR" dirty="0"/>
              <a:t> P </a:t>
            </a:r>
            <a:r>
              <a:rPr lang="pt-BR" dirty="0">
                <a:sym typeface="Wingdings" panose="05000000000000000000" pitchFamily="2" charset="2"/>
              </a:rPr>
              <a:t></a:t>
            </a:r>
            <a:r>
              <a:rPr lang="pt-BR" dirty="0"/>
              <a:t> </a:t>
            </a:r>
            <a:r>
              <a:rPr lang="pt-BR" dirty="0" err="1"/>
              <a:t>atm</a:t>
            </a:r>
            <a:endParaRPr lang="pt-BR" dirty="0"/>
          </a:p>
          <a:p>
            <a:r>
              <a:rPr lang="pt-BR" dirty="0"/>
              <a:t>V </a:t>
            </a:r>
            <a:r>
              <a:rPr lang="pt-BR" dirty="0">
                <a:sym typeface="Wingdings" panose="05000000000000000000" pitchFamily="2" charset="2"/>
              </a:rPr>
              <a:t> Litros</a:t>
            </a:r>
          </a:p>
          <a:p>
            <a:r>
              <a:rPr lang="pt-BR" dirty="0">
                <a:sym typeface="Wingdings" panose="05000000000000000000" pitchFamily="2" charset="2"/>
              </a:rPr>
              <a:t>T  Kelvin</a:t>
            </a:r>
          </a:p>
          <a:p>
            <a:r>
              <a:rPr lang="pt-BR" dirty="0">
                <a:sym typeface="Wingdings" panose="05000000000000000000" pitchFamily="2" charset="2"/>
              </a:rPr>
              <a:t>n  mol</a:t>
            </a:r>
            <a:endParaRPr lang="pt-BR" dirty="0"/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8A11EB85-5459-48A6-8771-7CCEF0E6EC36}"/>
              </a:ext>
            </a:extLst>
          </p:cNvPr>
          <p:cNvGrpSpPr/>
          <p:nvPr/>
        </p:nvGrpSpPr>
        <p:grpSpPr>
          <a:xfrm>
            <a:off x="1404031" y="1657201"/>
            <a:ext cx="4698923" cy="1724751"/>
            <a:chOff x="4023722" y="2462936"/>
            <a:chExt cx="4698923" cy="1724751"/>
          </a:xfrm>
        </p:grpSpPr>
        <p:sp>
          <p:nvSpPr>
            <p:cNvPr id="5" name="Espaço Reservado para Conteúdo 2">
              <a:extLst>
                <a:ext uri="{FF2B5EF4-FFF2-40B4-BE49-F238E27FC236}">
                  <a16:creationId xmlns:a16="http://schemas.microsoft.com/office/drawing/2014/main" id="{1ACB2D19-D31E-47C6-B166-24408A0FC568}"/>
                </a:ext>
              </a:extLst>
            </p:cNvPr>
            <p:cNvSpPr txBox="1">
              <a:spLocks/>
            </p:cNvSpPr>
            <p:nvPr/>
          </p:nvSpPr>
          <p:spPr>
            <a:xfrm>
              <a:off x="4023722" y="2462936"/>
              <a:ext cx="1936668" cy="140249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P.V</a:t>
              </a:r>
            </a:p>
          </p:txBody>
        </p:sp>
        <p:sp>
          <p:nvSpPr>
            <p:cNvPr id="6" name="Espaço Reservado para Conteúdo 2">
              <a:extLst>
                <a:ext uri="{FF2B5EF4-FFF2-40B4-BE49-F238E27FC236}">
                  <a16:creationId xmlns:a16="http://schemas.microsoft.com/office/drawing/2014/main" id="{3BC8935A-4880-4553-9B2B-77B162C01797}"/>
                </a:ext>
              </a:extLst>
            </p:cNvPr>
            <p:cNvSpPr txBox="1">
              <a:spLocks/>
            </p:cNvSpPr>
            <p:nvPr/>
          </p:nvSpPr>
          <p:spPr>
            <a:xfrm>
              <a:off x="5468910" y="2649242"/>
              <a:ext cx="1051159" cy="153844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endParaRPr lang="pt-BR" sz="8000" dirty="0"/>
            </a:p>
          </p:txBody>
        </p:sp>
        <p:sp>
          <p:nvSpPr>
            <p:cNvPr id="7" name="Espaço Reservado para Conteúdo 2">
              <a:extLst>
                <a:ext uri="{FF2B5EF4-FFF2-40B4-BE49-F238E27FC236}">
                  <a16:creationId xmlns:a16="http://schemas.microsoft.com/office/drawing/2014/main" id="{CDDD767D-9979-4F27-BBA4-5A78D7F8EAEF}"/>
                </a:ext>
              </a:extLst>
            </p:cNvPr>
            <p:cNvSpPr txBox="1">
              <a:spLocks/>
            </p:cNvSpPr>
            <p:nvPr/>
          </p:nvSpPr>
          <p:spPr>
            <a:xfrm>
              <a:off x="6250788" y="2538880"/>
              <a:ext cx="2471857" cy="140249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 err="1"/>
                <a:t>nRT</a:t>
              </a:r>
              <a:endParaRPr lang="pt-BR" sz="8000" dirty="0"/>
            </a:p>
          </p:txBody>
        </p:sp>
      </p:grp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E9B7F4DC-CAC6-4F62-8493-7C6A171F8CA1}"/>
              </a:ext>
            </a:extLst>
          </p:cNvPr>
          <p:cNvSpPr txBox="1">
            <a:spLocks/>
          </p:cNvSpPr>
          <p:nvPr/>
        </p:nvSpPr>
        <p:spPr>
          <a:xfrm>
            <a:off x="4867025" y="3891186"/>
            <a:ext cx="6460184" cy="1538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R </a:t>
            </a:r>
            <a:r>
              <a:rPr lang="pt-BR" dirty="0">
                <a:sym typeface="Wingdings" panose="05000000000000000000" pitchFamily="2" charset="2"/>
              </a:rPr>
              <a:t> </a:t>
            </a:r>
            <a:r>
              <a:rPr lang="pt-BR" b="1" dirty="0">
                <a:sym typeface="Wingdings" panose="05000000000000000000" pitchFamily="2" charset="2"/>
              </a:rPr>
              <a:t>Constante</a:t>
            </a:r>
            <a:r>
              <a:rPr lang="pt-BR" dirty="0">
                <a:sym typeface="Wingdings" panose="05000000000000000000" pitchFamily="2" charset="2"/>
              </a:rPr>
              <a:t> geral dos Gases</a:t>
            </a:r>
            <a:endParaRPr lang="pt-BR" dirty="0"/>
          </a:p>
          <a:p>
            <a:r>
              <a:rPr lang="pt-BR" dirty="0"/>
              <a:t>R = 0,082 </a:t>
            </a:r>
            <a:r>
              <a:rPr lang="pt-BR" dirty="0" err="1"/>
              <a:t>atm.L</a:t>
            </a:r>
            <a:r>
              <a:rPr lang="pt-BR" dirty="0"/>
              <a:t>/</a:t>
            </a:r>
            <a:r>
              <a:rPr lang="pt-BR" dirty="0" err="1"/>
              <a:t>mol.k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932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30F6DC-3DB0-4996-BC80-568E10029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08F34C-50FC-450B-966D-64B1C0A76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1581911"/>
            <a:ext cx="5893362" cy="472744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Um recipiente de volume V, totalmente fechado, contém 1 mol de um gás ideal, sob uma certa pressão p. A temperatura absoluta do gás é T e a constante universal dos gases perfeitos é R= 0,082 </a:t>
            </a:r>
            <a:r>
              <a:rPr lang="pt-BR" dirty="0" err="1"/>
              <a:t>atm.litro</a:t>
            </a:r>
            <a:r>
              <a:rPr lang="pt-BR" dirty="0"/>
              <a:t>/</a:t>
            </a:r>
            <a:r>
              <a:rPr lang="pt-BR" dirty="0" err="1"/>
              <a:t>mol.K</a:t>
            </a:r>
            <a:r>
              <a:rPr lang="pt-BR" dirty="0"/>
              <a:t>. Se esse gás é submetido a uma transformação isotérmica, cujo gráfico está representado abaixo, podemos afirmar que a pressão, no instante em que ele ocupa o volume é de 32,8 litros, é: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F5B9E0A9-3869-4CC9-B12C-CD10E3A5E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467" y="2023187"/>
            <a:ext cx="4312969" cy="3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089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F24435-687F-4A86-98F0-6A1FF5A22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1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09DEC509-8530-4453-9F58-369CB1DA417D}"/>
              </a:ext>
            </a:extLst>
          </p:cNvPr>
          <p:cNvGrpSpPr/>
          <p:nvPr/>
        </p:nvGrpSpPr>
        <p:grpSpPr>
          <a:xfrm>
            <a:off x="4421982" y="1480242"/>
            <a:ext cx="4698923" cy="1724751"/>
            <a:chOff x="4023722" y="2462936"/>
            <a:chExt cx="4698923" cy="1724751"/>
          </a:xfrm>
        </p:grpSpPr>
        <p:sp>
          <p:nvSpPr>
            <p:cNvPr id="5" name="Espaço Reservado para Conteúdo 2">
              <a:extLst>
                <a:ext uri="{FF2B5EF4-FFF2-40B4-BE49-F238E27FC236}">
                  <a16:creationId xmlns:a16="http://schemas.microsoft.com/office/drawing/2014/main" id="{A02A95E0-16F1-456A-9ECD-2C3CBB03546A}"/>
                </a:ext>
              </a:extLst>
            </p:cNvPr>
            <p:cNvSpPr txBox="1">
              <a:spLocks/>
            </p:cNvSpPr>
            <p:nvPr/>
          </p:nvSpPr>
          <p:spPr>
            <a:xfrm>
              <a:off x="4023722" y="2462936"/>
              <a:ext cx="1936668" cy="140249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P.V</a:t>
              </a:r>
            </a:p>
          </p:txBody>
        </p:sp>
        <p:sp>
          <p:nvSpPr>
            <p:cNvPr id="6" name="Espaço Reservado para Conteúdo 2">
              <a:extLst>
                <a:ext uri="{FF2B5EF4-FFF2-40B4-BE49-F238E27FC236}">
                  <a16:creationId xmlns:a16="http://schemas.microsoft.com/office/drawing/2014/main" id="{3BBE41C6-B7EE-40E1-812E-E16618B97870}"/>
                </a:ext>
              </a:extLst>
            </p:cNvPr>
            <p:cNvSpPr txBox="1">
              <a:spLocks/>
            </p:cNvSpPr>
            <p:nvPr/>
          </p:nvSpPr>
          <p:spPr>
            <a:xfrm>
              <a:off x="5468910" y="2649242"/>
              <a:ext cx="1051159" cy="153844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endParaRPr lang="pt-BR" sz="8000" dirty="0"/>
            </a:p>
          </p:txBody>
        </p:sp>
        <p:sp>
          <p:nvSpPr>
            <p:cNvPr id="7" name="Espaço Reservado para Conteúdo 2">
              <a:extLst>
                <a:ext uri="{FF2B5EF4-FFF2-40B4-BE49-F238E27FC236}">
                  <a16:creationId xmlns:a16="http://schemas.microsoft.com/office/drawing/2014/main" id="{58622131-7024-4654-9E56-E0E31D78DFC5}"/>
                </a:ext>
              </a:extLst>
            </p:cNvPr>
            <p:cNvSpPr txBox="1">
              <a:spLocks/>
            </p:cNvSpPr>
            <p:nvPr/>
          </p:nvSpPr>
          <p:spPr>
            <a:xfrm>
              <a:off x="6250788" y="2538880"/>
              <a:ext cx="2471857" cy="140249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 err="1"/>
                <a:t>nRT</a:t>
              </a:r>
              <a:endParaRPr lang="pt-BR" sz="8000" dirty="0"/>
            </a:p>
          </p:txBody>
        </p:sp>
      </p:grpSp>
      <p:grpSp>
        <p:nvGrpSpPr>
          <p:cNvPr id="8" name="Agrupar 7">
            <a:extLst>
              <a:ext uri="{FF2B5EF4-FFF2-40B4-BE49-F238E27FC236}">
                <a16:creationId xmlns:a16="http://schemas.microsoft.com/office/drawing/2014/main" id="{2DB04F98-3F63-4CBE-8A2F-A99F8D2EE684}"/>
              </a:ext>
            </a:extLst>
          </p:cNvPr>
          <p:cNvGrpSpPr/>
          <p:nvPr/>
        </p:nvGrpSpPr>
        <p:grpSpPr>
          <a:xfrm>
            <a:off x="3576254" y="3147214"/>
            <a:ext cx="5632990" cy="674213"/>
            <a:chOff x="4023722" y="2417690"/>
            <a:chExt cx="3923226" cy="866750"/>
          </a:xfrm>
        </p:grpSpPr>
        <p:sp>
          <p:nvSpPr>
            <p:cNvPr id="9" name="Espaço Reservado para Conteúdo 2">
              <a:extLst>
                <a:ext uri="{FF2B5EF4-FFF2-40B4-BE49-F238E27FC236}">
                  <a16:creationId xmlns:a16="http://schemas.microsoft.com/office/drawing/2014/main" id="{D73C2C24-6F22-4E10-9DC2-C824D9FA0FC3}"/>
                </a:ext>
              </a:extLst>
            </p:cNvPr>
            <p:cNvSpPr txBox="1">
              <a:spLocks/>
            </p:cNvSpPr>
            <p:nvPr/>
          </p:nvSpPr>
          <p:spPr>
            <a:xfrm>
              <a:off x="4023722" y="2462937"/>
              <a:ext cx="1451369" cy="82150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Px32,8</a:t>
              </a:r>
            </a:p>
          </p:txBody>
        </p:sp>
        <p:sp>
          <p:nvSpPr>
            <p:cNvPr id="10" name="Espaço Reservado para Conteúdo 2">
              <a:extLst>
                <a:ext uri="{FF2B5EF4-FFF2-40B4-BE49-F238E27FC236}">
                  <a16:creationId xmlns:a16="http://schemas.microsoft.com/office/drawing/2014/main" id="{223054EB-97FB-4EE3-A2DA-F529CAB964A6}"/>
                </a:ext>
              </a:extLst>
            </p:cNvPr>
            <p:cNvSpPr txBox="1">
              <a:spLocks/>
            </p:cNvSpPr>
            <p:nvPr/>
          </p:nvSpPr>
          <p:spPr>
            <a:xfrm>
              <a:off x="5187822" y="2417690"/>
              <a:ext cx="574539" cy="82150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endParaRPr lang="pt-BR" sz="8000" dirty="0"/>
            </a:p>
          </p:txBody>
        </p:sp>
        <p:sp>
          <p:nvSpPr>
            <p:cNvPr id="11" name="Espaço Reservado para Conteúdo 2">
              <a:extLst>
                <a:ext uri="{FF2B5EF4-FFF2-40B4-BE49-F238E27FC236}">
                  <a16:creationId xmlns:a16="http://schemas.microsoft.com/office/drawing/2014/main" id="{F568F5CF-29BA-4627-B5BC-25C5E9D0D73A}"/>
                </a:ext>
              </a:extLst>
            </p:cNvPr>
            <p:cNvSpPr txBox="1">
              <a:spLocks/>
            </p:cNvSpPr>
            <p:nvPr/>
          </p:nvSpPr>
          <p:spPr>
            <a:xfrm>
              <a:off x="5475091" y="2418569"/>
              <a:ext cx="2471857" cy="82150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1x0,082x320</a:t>
              </a:r>
            </a:p>
          </p:txBody>
        </p: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EDB0C505-84CC-4AB8-8B34-A79DC64A8734}"/>
              </a:ext>
            </a:extLst>
          </p:cNvPr>
          <p:cNvGrpSpPr/>
          <p:nvPr/>
        </p:nvGrpSpPr>
        <p:grpSpPr>
          <a:xfrm>
            <a:off x="1404029" y="4583874"/>
            <a:ext cx="3665208" cy="728068"/>
            <a:chOff x="4023722" y="2348458"/>
            <a:chExt cx="2552719" cy="935984"/>
          </a:xfrm>
        </p:grpSpPr>
        <p:sp>
          <p:nvSpPr>
            <p:cNvPr id="13" name="Espaço Reservado para Conteúdo 2">
              <a:extLst>
                <a:ext uri="{FF2B5EF4-FFF2-40B4-BE49-F238E27FC236}">
                  <a16:creationId xmlns:a16="http://schemas.microsoft.com/office/drawing/2014/main" id="{81BA6E5B-9F77-47D6-A7D1-90FF4BA7F9D2}"/>
                </a:ext>
              </a:extLst>
            </p:cNvPr>
            <p:cNvSpPr txBox="1">
              <a:spLocks/>
            </p:cNvSpPr>
            <p:nvPr/>
          </p:nvSpPr>
          <p:spPr>
            <a:xfrm>
              <a:off x="4023722" y="2348458"/>
              <a:ext cx="713089" cy="93598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550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P</a:t>
              </a:r>
            </a:p>
          </p:txBody>
        </p:sp>
        <p:sp>
          <p:nvSpPr>
            <p:cNvPr id="14" name="Espaço Reservado para Conteúdo 2">
              <a:extLst>
                <a:ext uri="{FF2B5EF4-FFF2-40B4-BE49-F238E27FC236}">
                  <a16:creationId xmlns:a16="http://schemas.microsoft.com/office/drawing/2014/main" id="{1030BBF1-DCB1-4C6E-8309-5C47C982B7C5}"/>
                </a:ext>
              </a:extLst>
            </p:cNvPr>
            <p:cNvSpPr txBox="1">
              <a:spLocks/>
            </p:cNvSpPr>
            <p:nvPr/>
          </p:nvSpPr>
          <p:spPr>
            <a:xfrm>
              <a:off x="4353623" y="2348458"/>
              <a:ext cx="574539" cy="82150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endParaRPr lang="pt-BR" sz="8000" dirty="0"/>
            </a:p>
          </p:txBody>
        </p:sp>
        <p:sp>
          <p:nvSpPr>
            <p:cNvPr id="15" name="Espaço Reservado para Conteúdo 2">
              <a:extLst>
                <a:ext uri="{FF2B5EF4-FFF2-40B4-BE49-F238E27FC236}">
                  <a16:creationId xmlns:a16="http://schemas.microsoft.com/office/drawing/2014/main" id="{ADD17B82-880D-4260-BAA0-5316A308C501}"/>
                </a:ext>
              </a:extLst>
            </p:cNvPr>
            <p:cNvSpPr txBox="1">
              <a:spLocks/>
            </p:cNvSpPr>
            <p:nvPr/>
          </p:nvSpPr>
          <p:spPr>
            <a:xfrm>
              <a:off x="4640893" y="2462937"/>
              <a:ext cx="1935548" cy="82150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26,24/32,8</a:t>
              </a:r>
            </a:p>
          </p:txBody>
        </p:sp>
      </p:grpSp>
      <p:grpSp>
        <p:nvGrpSpPr>
          <p:cNvPr id="16" name="Agrupar 15">
            <a:extLst>
              <a:ext uri="{FF2B5EF4-FFF2-40B4-BE49-F238E27FC236}">
                <a16:creationId xmlns:a16="http://schemas.microsoft.com/office/drawing/2014/main" id="{11B096CB-8F9F-4F03-8561-1EA9A10ADC79}"/>
              </a:ext>
            </a:extLst>
          </p:cNvPr>
          <p:cNvGrpSpPr/>
          <p:nvPr/>
        </p:nvGrpSpPr>
        <p:grpSpPr>
          <a:xfrm>
            <a:off x="6687346" y="4672923"/>
            <a:ext cx="3665208" cy="728068"/>
            <a:chOff x="4023722" y="2348458"/>
            <a:chExt cx="2552719" cy="935984"/>
          </a:xfrm>
        </p:grpSpPr>
        <p:sp>
          <p:nvSpPr>
            <p:cNvPr id="17" name="Espaço Reservado para Conteúdo 2">
              <a:extLst>
                <a:ext uri="{FF2B5EF4-FFF2-40B4-BE49-F238E27FC236}">
                  <a16:creationId xmlns:a16="http://schemas.microsoft.com/office/drawing/2014/main" id="{78EED63E-3B1A-4F96-9FAE-86D49A0C6F05}"/>
                </a:ext>
              </a:extLst>
            </p:cNvPr>
            <p:cNvSpPr txBox="1">
              <a:spLocks/>
            </p:cNvSpPr>
            <p:nvPr/>
          </p:nvSpPr>
          <p:spPr>
            <a:xfrm>
              <a:off x="4023722" y="2348458"/>
              <a:ext cx="713089" cy="93598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550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b="1" dirty="0">
                  <a:solidFill>
                    <a:srgbClr val="FF0000"/>
                  </a:solidFill>
                </a:rPr>
                <a:t>P</a:t>
              </a:r>
            </a:p>
          </p:txBody>
        </p:sp>
        <p:sp>
          <p:nvSpPr>
            <p:cNvPr id="18" name="Espaço Reservado para Conteúdo 2">
              <a:extLst>
                <a:ext uri="{FF2B5EF4-FFF2-40B4-BE49-F238E27FC236}">
                  <a16:creationId xmlns:a16="http://schemas.microsoft.com/office/drawing/2014/main" id="{F87F9C82-FA15-4994-AB0C-BA9541128E84}"/>
                </a:ext>
              </a:extLst>
            </p:cNvPr>
            <p:cNvSpPr txBox="1">
              <a:spLocks/>
            </p:cNvSpPr>
            <p:nvPr/>
          </p:nvSpPr>
          <p:spPr>
            <a:xfrm>
              <a:off x="4353623" y="2348458"/>
              <a:ext cx="574539" cy="82150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endParaRPr lang="pt-BR" sz="8000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Espaço Reservado para Conteúdo 2">
              <a:extLst>
                <a:ext uri="{FF2B5EF4-FFF2-40B4-BE49-F238E27FC236}">
                  <a16:creationId xmlns:a16="http://schemas.microsoft.com/office/drawing/2014/main" id="{D709A37E-7787-4CEB-89B7-7EC47352F24E}"/>
                </a:ext>
              </a:extLst>
            </p:cNvPr>
            <p:cNvSpPr txBox="1">
              <a:spLocks/>
            </p:cNvSpPr>
            <p:nvPr/>
          </p:nvSpPr>
          <p:spPr>
            <a:xfrm>
              <a:off x="4640893" y="2462937"/>
              <a:ext cx="1935548" cy="82150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b="1" dirty="0">
                  <a:solidFill>
                    <a:srgbClr val="FF0000"/>
                  </a:solidFill>
                </a:rPr>
                <a:t>0,8 </a:t>
              </a:r>
              <a:r>
                <a:rPr lang="pt-BR" sz="8000" b="1" dirty="0" err="1">
                  <a:solidFill>
                    <a:srgbClr val="FF0000"/>
                  </a:solidFill>
                </a:rPr>
                <a:t>atm</a:t>
              </a:r>
              <a:endParaRPr lang="pt-BR" sz="80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107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893C8A-7D0E-4BDB-B871-B3B185841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EC49E5-E835-42C5-BA61-858EA02C5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2856397"/>
            <a:ext cx="10168128" cy="3694176"/>
          </a:xfrm>
        </p:spPr>
        <p:txBody>
          <a:bodyPr/>
          <a:lstStyle/>
          <a:p>
            <a:r>
              <a:rPr lang="pt-BR" dirty="0"/>
              <a:t>Determine o número de mols de um gás que ocupa volume de 90 litros. Este gás está a uma pressão de 2 </a:t>
            </a:r>
            <a:r>
              <a:rPr lang="pt-BR" dirty="0" err="1"/>
              <a:t>atm</a:t>
            </a:r>
            <a:r>
              <a:rPr lang="pt-BR" dirty="0"/>
              <a:t> e a uma temperatura de 100K. (Dado: R = 0,082 </a:t>
            </a:r>
            <a:r>
              <a:rPr lang="pt-BR" dirty="0" err="1"/>
              <a:t>atm.L</a:t>
            </a:r>
            <a:r>
              <a:rPr lang="pt-BR" dirty="0"/>
              <a:t>/</a:t>
            </a:r>
            <a:r>
              <a:rPr lang="pt-BR" dirty="0" err="1"/>
              <a:t>mol.K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68777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0E9D20-FE21-4975-A258-208278E18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 um gás?	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EBADF7-07C8-45E2-8EE9-80F84B9E1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Gás </a:t>
            </a:r>
            <a:r>
              <a:rPr lang="pt-BR" b="1" dirty="0"/>
              <a:t>ideal</a:t>
            </a:r>
            <a:r>
              <a:rPr lang="pt-BR" dirty="0"/>
              <a:t> é o estado da matéria 	onde não há interações entre os componentes da amostra. Como não existem interações, logo, a distância entre os componentes é máxima.</a:t>
            </a:r>
          </a:p>
          <a:p>
            <a:pPr algn="just"/>
            <a:r>
              <a:rPr lang="pt-BR" dirty="0"/>
              <a:t>Gás </a:t>
            </a:r>
            <a:r>
              <a:rPr lang="pt-BR" b="1" dirty="0"/>
              <a:t>real </a:t>
            </a:r>
            <a:r>
              <a:rPr lang="pt-BR" dirty="0"/>
              <a:t>é o gás onde apresenta interações fracas, mas não são intensas o suficiente para que haja agrupamento das moléculas, adotando portanto, um estado de desorganização.</a:t>
            </a:r>
          </a:p>
        </p:txBody>
      </p:sp>
      <p:pic>
        <p:nvPicPr>
          <p:cNvPr id="1026" name="Picture 2" descr="Solids and Liquids">
            <a:extLst>
              <a:ext uri="{FF2B5EF4-FFF2-40B4-BE49-F238E27FC236}">
                <a16:creationId xmlns:a16="http://schemas.microsoft.com/office/drawing/2014/main" id="{D7A6AF40-1DCB-48A2-BA04-4D5A071499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550" y="0"/>
            <a:ext cx="5019882" cy="2394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09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F24435-687F-4A86-98F0-6A1FF5A22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1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09DEC509-8530-4453-9F58-369CB1DA417D}"/>
              </a:ext>
            </a:extLst>
          </p:cNvPr>
          <p:cNvGrpSpPr/>
          <p:nvPr/>
        </p:nvGrpSpPr>
        <p:grpSpPr>
          <a:xfrm>
            <a:off x="4421982" y="1480242"/>
            <a:ext cx="4698923" cy="1724751"/>
            <a:chOff x="4023722" y="2462936"/>
            <a:chExt cx="4698923" cy="1724751"/>
          </a:xfrm>
        </p:grpSpPr>
        <p:sp>
          <p:nvSpPr>
            <p:cNvPr id="5" name="Espaço Reservado para Conteúdo 2">
              <a:extLst>
                <a:ext uri="{FF2B5EF4-FFF2-40B4-BE49-F238E27FC236}">
                  <a16:creationId xmlns:a16="http://schemas.microsoft.com/office/drawing/2014/main" id="{A02A95E0-16F1-456A-9ECD-2C3CBB03546A}"/>
                </a:ext>
              </a:extLst>
            </p:cNvPr>
            <p:cNvSpPr txBox="1">
              <a:spLocks/>
            </p:cNvSpPr>
            <p:nvPr/>
          </p:nvSpPr>
          <p:spPr>
            <a:xfrm>
              <a:off x="4023722" y="2462936"/>
              <a:ext cx="1936668" cy="140249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P.V</a:t>
              </a:r>
            </a:p>
          </p:txBody>
        </p:sp>
        <p:sp>
          <p:nvSpPr>
            <p:cNvPr id="6" name="Espaço Reservado para Conteúdo 2">
              <a:extLst>
                <a:ext uri="{FF2B5EF4-FFF2-40B4-BE49-F238E27FC236}">
                  <a16:creationId xmlns:a16="http://schemas.microsoft.com/office/drawing/2014/main" id="{3BBE41C6-B7EE-40E1-812E-E16618B97870}"/>
                </a:ext>
              </a:extLst>
            </p:cNvPr>
            <p:cNvSpPr txBox="1">
              <a:spLocks/>
            </p:cNvSpPr>
            <p:nvPr/>
          </p:nvSpPr>
          <p:spPr>
            <a:xfrm>
              <a:off x="5468910" y="2649242"/>
              <a:ext cx="1051159" cy="153844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endParaRPr lang="pt-BR" sz="8000" dirty="0"/>
            </a:p>
          </p:txBody>
        </p:sp>
        <p:sp>
          <p:nvSpPr>
            <p:cNvPr id="7" name="Espaço Reservado para Conteúdo 2">
              <a:extLst>
                <a:ext uri="{FF2B5EF4-FFF2-40B4-BE49-F238E27FC236}">
                  <a16:creationId xmlns:a16="http://schemas.microsoft.com/office/drawing/2014/main" id="{58622131-7024-4654-9E56-E0E31D78DFC5}"/>
                </a:ext>
              </a:extLst>
            </p:cNvPr>
            <p:cNvSpPr txBox="1">
              <a:spLocks/>
            </p:cNvSpPr>
            <p:nvPr/>
          </p:nvSpPr>
          <p:spPr>
            <a:xfrm>
              <a:off x="6250788" y="2538880"/>
              <a:ext cx="2471857" cy="140249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 err="1"/>
                <a:t>nRT</a:t>
              </a:r>
              <a:endParaRPr lang="pt-BR" sz="8000" dirty="0"/>
            </a:p>
          </p:txBody>
        </p:sp>
      </p:grpSp>
      <p:grpSp>
        <p:nvGrpSpPr>
          <p:cNvPr id="8" name="Agrupar 7">
            <a:extLst>
              <a:ext uri="{FF2B5EF4-FFF2-40B4-BE49-F238E27FC236}">
                <a16:creationId xmlns:a16="http://schemas.microsoft.com/office/drawing/2014/main" id="{2DB04F98-3F63-4CBE-8A2F-A99F8D2EE684}"/>
              </a:ext>
            </a:extLst>
          </p:cNvPr>
          <p:cNvGrpSpPr/>
          <p:nvPr/>
        </p:nvGrpSpPr>
        <p:grpSpPr>
          <a:xfrm>
            <a:off x="4079789" y="3147215"/>
            <a:ext cx="5129454" cy="667127"/>
            <a:chOff x="4374421" y="2417690"/>
            <a:chExt cx="3572527" cy="857640"/>
          </a:xfrm>
        </p:grpSpPr>
        <p:sp>
          <p:nvSpPr>
            <p:cNvPr id="9" name="Espaço Reservado para Conteúdo 2">
              <a:extLst>
                <a:ext uri="{FF2B5EF4-FFF2-40B4-BE49-F238E27FC236}">
                  <a16:creationId xmlns:a16="http://schemas.microsoft.com/office/drawing/2014/main" id="{D73C2C24-6F22-4E10-9DC2-C824D9FA0FC3}"/>
                </a:ext>
              </a:extLst>
            </p:cNvPr>
            <p:cNvSpPr txBox="1">
              <a:spLocks/>
            </p:cNvSpPr>
            <p:nvPr/>
          </p:nvSpPr>
          <p:spPr>
            <a:xfrm>
              <a:off x="4374421" y="2453827"/>
              <a:ext cx="957036" cy="82150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2x90</a:t>
              </a:r>
            </a:p>
          </p:txBody>
        </p:sp>
        <p:sp>
          <p:nvSpPr>
            <p:cNvPr id="10" name="Espaço Reservado para Conteúdo 2">
              <a:extLst>
                <a:ext uri="{FF2B5EF4-FFF2-40B4-BE49-F238E27FC236}">
                  <a16:creationId xmlns:a16="http://schemas.microsoft.com/office/drawing/2014/main" id="{223054EB-97FB-4EE3-A2DA-F529CAB964A6}"/>
                </a:ext>
              </a:extLst>
            </p:cNvPr>
            <p:cNvSpPr txBox="1">
              <a:spLocks/>
            </p:cNvSpPr>
            <p:nvPr/>
          </p:nvSpPr>
          <p:spPr>
            <a:xfrm>
              <a:off x="5187822" y="2417690"/>
              <a:ext cx="574539" cy="82150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endParaRPr lang="pt-BR" sz="8000" dirty="0"/>
            </a:p>
          </p:txBody>
        </p:sp>
        <p:sp>
          <p:nvSpPr>
            <p:cNvPr id="11" name="Espaço Reservado para Conteúdo 2">
              <a:extLst>
                <a:ext uri="{FF2B5EF4-FFF2-40B4-BE49-F238E27FC236}">
                  <a16:creationId xmlns:a16="http://schemas.microsoft.com/office/drawing/2014/main" id="{F568F5CF-29BA-4627-B5BC-25C5E9D0D73A}"/>
                </a:ext>
              </a:extLst>
            </p:cNvPr>
            <p:cNvSpPr txBox="1">
              <a:spLocks/>
            </p:cNvSpPr>
            <p:nvPr/>
          </p:nvSpPr>
          <p:spPr>
            <a:xfrm>
              <a:off x="5475091" y="2418569"/>
              <a:ext cx="2471857" cy="82150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nx0,082x100</a:t>
              </a:r>
            </a:p>
          </p:txBody>
        </p: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EDB0C505-84CC-4AB8-8B34-A79DC64A8734}"/>
              </a:ext>
            </a:extLst>
          </p:cNvPr>
          <p:cNvGrpSpPr/>
          <p:nvPr/>
        </p:nvGrpSpPr>
        <p:grpSpPr>
          <a:xfrm>
            <a:off x="1404029" y="4583874"/>
            <a:ext cx="3665208" cy="728068"/>
            <a:chOff x="4023722" y="2348458"/>
            <a:chExt cx="2552719" cy="935984"/>
          </a:xfrm>
        </p:grpSpPr>
        <p:sp>
          <p:nvSpPr>
            <p:cNvPr id="13" name="Espaço Reservado para Conteúdo 2">
              <a:extLst>
                <a:ext uri="{FF2B5EF4-FFF2-40B4-BE49-F238E27FC236}">
                  <a16:creationId xmlns:a16="http://schemas.microsoft.com/office/drawing/2014/main" id="{81BA6E5B-9F77-47D6-A7D1-90FF4BA7F9D2}"/>
                </a:ext>
              </a:extLst>
            </p:cNvPr>
            <p:cNvSpPr txBox="1">
              <a:spLocks/>
            </p:cNvSpPr>
            <p:nvPr/>
          </p:nvSpPr>
          <p:spPr>
            <a:xfrm>
              <a:off x="4023722" y="2348458"/>
              <a:ext cx="713089" cy="93598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550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n</a:t>
              </a:r>
            </a:p>
          </p:txBody>
        </p:sp>
        <p:sp>
          <p:nvSpPr>
            <p:cNvPr id="14" name="Espaço Reservado para Conteúdo 2">
              <a:extLst>
                <a:ext uri="{FF2B5EF4-FFF2-40B4-BE49-F238E27FC236}">
                  <a16:creationId xmlns:a16="http://schemas.microsoft.com/office/drawing/2014/main" id="{1030BBF1-DCB1-4C6E-8309-5C47C982B7C5}"/>
                </a:ext>
              </a:extLst>
            </p:cNvPr>
            <p:cNvSpPr txBox="1">
              <a:spLocks/>
            </p:cNvSpPr>
            <p:nvPr/>
          </p:nvSpPr>
          <p:spPr>
            <a:xfrm>
              <a:off x="4353623" y="2348458"/>
              <a:ext cx="574539" cy="82150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endParaRPr lang="pt-BR" sz="8000" dirty="0"/>
            </a:p>
          </p:txBody>
        </p:sp>
        <p:sp>
          <p:nvSpPr>
            <p:cNvPr id="15" name="Espaço Reservado para Conteúdo 2">
              <a:extLst>
                <a:ext uri="{FF2B5EF4-FFF2-40B4-BE49-F238E27FC236}">
                  <a16:creationId xmlns:a16="http://schemas.microsoft.com/office/drawing/2014/main" id="{ADD17B82-880D-4260-BAA0-5316A308C501}"/>
                </a:ext>
              </a:extLst>
            </p:cNvPr>
            <p:cNvSpPr txBox="1">
              <a:spLocks/>
            </p:cNvSpPr>
            <p:nvPr/>
          </p:nvSpPr>
          <p:spPr>
            <a:xfrm>
              <a:off x="4640893" y="2462937"/>
              <a:ext cx="1935548" cy="82150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dirty="0"/>
                <a:t>180/8,2</a:t>
              </a:r>
            </a:p>
          </p:txBody>
        </p:sp>
      </p:grpSp>
      <p:grpSp>
        <p:nvGrpSpPr>
          <p:cNvPr id="16" name="Agrupar 15">
            <a:extLst>
              <a:ext uri="{FF2B5EF4-FFF2-40B4-BE49-F238E27FC236}">
                <a16:creationId xmlns:a16="http://schemas.microsoft.com/office/drawing/2014/main" id="{11B096CB-8F9F-4F03-8561-1EA9A10ADC79}"/>
              </a:ext>
            </a:extLst>
          </p:cNvPr>
          <p:cNvGrpSpPr/>
          <p:nvPr/>
        </p:nvGrpSpPr>
        <p:grpSpPr>
          <a:xfrm>
            <a:off x="6687346" y="4672923"/>
            <a:ext cx="3665208" cy="728068"/>
            <a:chOff x="4023722" y="2348458"/>
            <a:chExt cx="2552719" cy="935984"/>
          </a:xfrm>
        </p:grpSpPr>
        <p:sp>
          <p:nvSpPr>
            <p:cNvPr id="17" name="Espaço Reservado para Conteúdo 2">
              <a:extLst>
                <a:ext uri="{FF2B5EF4-FFF2-40B4-BE49-F238E27FC236}">
                  <a16:creationId xmlns:a16="http://schemas.microsoft.com/office/drawing/2014/main" id="{78EED63E-3B1A-4F96-9FAE-86D49A0C6F05}"/>
                </a:ext>
              </a:extLst>
            </p:cNvPr>
            <p:cNvSpPr txBox="1">
              <a:spLocks/>
            </p:cNvSpPr>
            <p:nvPr/>
          </p:nvSpPr>
          <p:spPr>
            <a:xfrm>
              <a:off x="4023722" y="2348458"/>
              <a:ext cx="713089" cy="93598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550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b="1" dirty="0">
                  <a:solidFill>
                    <a:srgbClr val="FF0000"/>
                  </a:solidFill>
                </a:rPr>
                <a:t>n</a:t>
              </a:r>
            </a:p>
          </p:txBody>
        </p:sp>
        <p:sp>
          <p:nvSpPr>
            <p:cNvPr id="18" name="Espaço Reservado para Conteúdo 2">
              <a:extLst>
                <a:ext uri="{FF2B5EF4-FFF2-40B4-BE49-F238E27FC236}">
                  <a16:creationId xmlns:a16="http://schemas.microsoft.com/office/drawing/2014/main" id="{F87F9C82-FA15-4994-AB0C-BA9541128E84}"/>
                </a:ext>
              </a:extLst>
            </p:cNvPr>
            <p:cNvSpPr txBox="1">
              <a:spLocks/>
            </p:cNvSpPr>
            <p:nvPr/>
          </p:nvSpPr>
          <p:spPr>
            <a:xfrm>
              <a:off x="4353623" y="2348458"/>
              <a:ext cx="574539" cy="82150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endParaRPr lang="pt-BR" sz="8000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Espaço Reservado para Conteúdo 2">
              <a:extLst>
                <a:ext uri="{FF2B5EF4-FFF2-40B4-BE49-F238E27FC236}">
                  <a16:creationId xmlns:a16="http://schemas.microsoft.com/office/drawing/2014/main" id="{D709A37E-7787-4CEB-89B7-7EC47352F24E}"/>
                </a:ext>
              </a:extLst>
            </p:cNvPr>
            <p:cNvSpPr txBox="1">
              <a:spLocks/>
            </p:cNvSpPr>
            <p:nvPr/>
          </p:nvSpPr>
          <p:spPr>
            <a:xfrm>
              <a:off x="4640893" y="2462937"/>
              <a:ext cx="1935548" cy="82150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475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8000" b="1" dirty="0">
                  <a:solidFill>
                    <a:srgbClr val="FF0000"/>
                  </a:solidFill>
                </a:rPr>
                <a:t>21,95 mol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30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28F801-8576-4353-A72E-91459C9CF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Variáveis de Estudo de um Gás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B6A5AC-E429-430B-B959-F3B4F1DCC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53" y="1773406"/>
            <a:ext cx="10566333" cy="4072758"/>
          </a:xfrm>
        </p:spPr>
        <p:txBody>
          <a:bodyPr>
            <a:normAutofit lnSpcReduction="10000"/>
          </a:bodyPr>
          <a:lstStyle/>
          <a:p>
            <a:r>
              <a:rPr lang="pt-BR" dirty="0"/>
              <a:t>Pressão: É a força exercida sob uma determinada área;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Volume: É o espaço ocupado pelo gás;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Temperatura: É o grau de agitação das partículas 	</a:t>
            </a:r>
          </a:p>
        </p:txBody>
      </p:sp>
      <p:pic>
        <p:nvPicPr>
          <p:cNvPr id="2050" name="Picture 2" descr="O que é Hidrostática? Quais os princípios e fórmulas fundamentais ...">
            <a:extLst>
              <a:ext uri="{FF2B5EF4-FFF2-40B4-BE49-F238E27FC236}">
                <a16:creationId xmlns:a16="http://schemas.microsoft.com/office/drawing/2014/main" id="{C1F51276-8E54-42E6-990B-B4084CDC8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4050" y="1138428"/>
            <a:ext cx="22479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eometria: entenda como calcular o volume dos polígonos!">
            <a:extLst>
              <a:ext uri="{FF2B5EF4-FFF2-40B4-BE49-F238E27FC236}">
                <a16:creationId xmlns:a16="http://schemas.microsoft.com/office/drawing/2014/main" id="{A22EB497-714B-45FA-95D5-453A77241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743" y="2794029"/>
            <a:ext cx="3881711" cy="1552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Termologia: conceitos, fórmulas e exercícios - Brasil Escola">
            <a:extLst>
              <a:ext uri="{FF2B5EF4-FFF2-40B4-BE49-F238E27FC236}">
                <a16:creationId xmlns:a16="http://schemas.microsoft.com/office/drawing/2014/main" id="{F848F89B-E47C-4B95-B911-5F8D397B47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339" r="19086" b="41074"/>
          <a:stretch/>
        </p:blipFill>
        <p:spPr bwMode="auto">
          <a:xfrm>
            <a:off x="6096000" y="5482981"/>
            <a:ext cx="5689203" cy="81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42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5EB780-E900-459D-B29F-AE9BED92C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Relação entre as variáveis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859FD3-C362-4CAF-8BC6-86064FDAA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1908181"/>
            <a:ext cx="4251562" cy="3694176"/>
          </a:xfrm>
        </p:spPr>
        <p:txBody>
          <a:bodyPr/>
          <a:lstStyle/>
          <a:p>
            <a:r>
              <a:rPr lang="pt-BR" dirty="0"/>
              <a:t>Pressão x Volume</a:t>
            </a:r>
          </a:p>
          <a:p>
            <a:endParaRPr lang="pt-BR" dirty="0"/>
          </a:p>
          <a:p>
            <a:r>
              <a:rPr lang="pt-BR" dirty="0"/>
              <a:t>Volume x Temperatura</a:t>
            </a:r>
          </a:p>
          <a:p>
            <a:endParaRPr lang="pt-BR" dirty="0"/>
          </a:p>
          <a:p>
            <a:r>
              <a:rPr lang="pt-BR" dirty="0"/>
              <a:t>Temperatura x Pressão</a:t>
            </a:r>
          </a:p>
          <a:p>
            <a:endParaRPr lang="pt-BR" dirty="0"/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0B966554-8E7E-4FA9-A034-8DCFF6F9422C}"/>
              </a:ext>
            </a:extLst>
          </p:cNvPr>
          <p:cNvSpPr txBox="1">
            <a:spLocks/>
          </p:cNvSpPr>
          <p:nvPr/>
        </p:nvSpPr>
        <p:spPr>
          <a:xfrm>
            <a:off x="5367130" y="1908181"/>
            <a:ext cx="6188766" cy="369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è"/>
            </a:pPr>
            <a:r>
              <a:rPr lang="pt-BR" dirty="0">
                <a:sym typeface="Wingdings" panose="05000000000000000000" pitchFamily="2" charset="2"/>
              </a:rPr>
              <a:t>Inversamente Proporcional</a:t>
            </a:r>
          </a:p>
          <a:p>
            <a:pPr>
              <a:buFont typeface="Wingdings" panose="05000000000000000000" pitchFamily="2" charset="2"/>
              <a:buChar char="è"/>
            </a:pPr>
            <a:endParaRPr lang="pt-BR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pt-BR" dirty="0">
                <a:sym typeface="Wingdings" panose="05000000000000000000" pitchFamily="2" charset="2"/>
              </a:rPr>
              <a:t>Diretamente Proporcional</a:t>
            </a:r>
          </a:p>
          <a:p>
            <a:pPr>
              <a:buFont typeface="Wingdings" panose="05000000000000000000" pitchFamily="2" charset="2"/>
              <a:buChar char="è"/>
            </a:pPr>
            <a:endParaRPr lang="pt-BR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pt-BR" dirty="0"/>
              <a:t>Diretamente Proporcional</a:t>
            </a:r>
          </a:p>
        </p:txBody>
      </p:sp>
    </p:spTree>
    <p:extLst>
      <p:ext uri="{BB962C8B-B14F-4D97-AF65-F5344CB8AC3E}">
        <p14:creationId xmlns:p14="http://schemas.microsoft.com/office/powerpoint/2010/main" val="99461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C0F017-2DB3-4B53-B92D-D3CE2AC38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Relação Geral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3EE280-EE9A-4FB4-8511-C996995BC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4545" y="2271555"/>
            <a:ext cx="2396258" cy="3694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8000" u="sng" dirty="0"/>
              <a:t>P.V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BC2AEA0D-02DA-4DE0-BC5C-423E75A1B8DA}"/>
              </a:ext>
            </a:extLst>
          </p:cNvPr>
          <p:cNvSpPr txBox="1">
            <a:spLocks/>
          </p:cNvSpPr>
          <p:nvPr/>
        </p:nvSpPr>
        <p:spPr>
          <a:xfrm>
            <a:off x="4123811" y="3285346"/>
            <a:ext cx="2396258" cy="1538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8000" dirty="0"/>
              <a:t> T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6988C544-BB76-4B6E-90E8-531390C3B177}"/>
              </a:ext>
            </a:extLst>
          </p:cNvPr>
          <p:cNvSpPr txBox="1">
            <a:spLocks/>
          </p:cNvSpPr>
          <p:nvPr/>
        </p:nvSpPr>
        <p:spPr>
          <a:xfrm>
            <a:off x="5468910" y="2649242"/>
            <a:ext cx="2396258" cy="369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endParaRPr lang="pt-BR" sz="8000" dirty="0"/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15D7F6D2-398C-4170-8CB9-E67722B5D94B}"/>
              </a:ext>
            </a:extLst>
          </p:cNvPr>
          <p:cNvSpPr txBox="1">
            <a:spLocks/>
          </p:cNvSpPr>
          <p:nvPr/>
        </p:nvSpPr>
        <p:spPr>
          <a:xfrm>
            <a:off x="6250788" y="2649242"/>
            <a:ext cx="2396258" cy="369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80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569403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249E19-3EF7-4E05-9BFB-2180EB185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Equação Geral dos Gases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CD85E629-A30E-434B-923C-66D706F95226}"/>
              </a:ext>
            </a:extLst>
          </p:cNvPr>
          <p:cNvGrpSpPr/>
          <p:nvPr/>
        </p:nvGrpSpPr>
        <p:grpSpPr>
          <a:xfrm>
            <a:off x="1075810" y="1463170"/>
            <a:ext cx="2137840" cy="1332036"/>
            <a:chOff x="1075810" y="1463170"/>
            <a:chExt cx="2137840" cy="1332036"/>
          </a:xfrm>
        </p:grpSpPr>
        <p:sp>
          <p:nvSpPr>
            <p:cNvPr id="4" name="Espaço Reservado para Conteúdo 2">
              <a:extLst>
                <a:ext uri="{FF2B5EF4-FFF2-40B4-BE49-F238E27FC236}">
                  <a16:creationId xmlns:a16="http://schemas.microsoft.com/office/drawing/2014/main" id="{A91B67B7-DEF1-406A-97ED-35A6A7359686}"/>
                </a:ext>
              </a:extLst>
            </p:cNvPr>
            <p:cNvSpPr txBox="1">
              <a:spLocks/>
            </p:cNvSpPr>
            <p:nvPr/>
          </p:nvSpPr>
          <p:spPr>
            <a:xfrm>
              <a:off x="1075810" y="1463170"/>
              <a:ext cx="1667390" cy="107462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4800" u="sng" dirty="0"/>
                <a:t>P.V</a:t>
              </a:r>
            </a:p>
          </p:txBody>
        </p:sp>
        <p:sp>
          <p:nvSpPr>
            <p:cNvPr id="5" name="Espaço Reservado para Conteúdo 2">
              <a:extLst>
                <a:ext uri="{FF2B5EF4-FFF2-40B4-BE49-F238E27FC236}">
                  <a16:creationId xmlns:a16="http://schemas.microsoft.com/office/drawing/2014/main" id="{29769940-15BB-46A6-BCBC-E62DECCD81F1}"/>
                </a:ext>
              </a:extLst>
            </p:cNvPr>
            <p:cNvSpPr txBox="1">
              <a:spLocks/>
            </p:cNvSpPr>
            <p:nvPr/>
          </p:nvSpPr>
          <p:spPr>
            <a:xfrm>
              <a:off x="1115568" y="2046458"/>
              <a:ext cx="879145" cy="74874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4800" dirty="0"/>
                <a:t> T</a:t>
              </a:r>
            </a:p>
          </p:txBody>
        </p:sp>
        <p:sp>
          <p:nvSpPr>
            <p:cNvPr id="6" name="Espaço Reservado para Conteúdo 2">
              <a:extLst>
                <a:ext uri="{FF2B5EF4-FFF2-40B4-BE49-F238E27FC236}">
                  <a16:creationId xmlns:a16="http://schemas.microsoft.com/office/drawing/2014/main" id="{10CE6FD8-17EA-4AB7-AD27-DCF60653EA86}"/>
                </a:ext>
              </a:extLst>
            </p:cNvPr>
            <p:cNvSpPr txBox="1">
              <a:spLocks/>
            </p:cNvSpPr>
            <p:nvPr/>
          </p:nvSpPr>
          <p:spPr>
            <a:xfrm>
              <a:off x="1974834" y="1853105"/>
              <a:ext cx="1011409" cy="7487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endParaRPr lang="pt-BR" sz="4800" dirty="0"/>
            </a:p>
          </p:txBody>
        </p:sp>
        <p:sp>
          <p:nvSpPr>
            <p:cNvPr id="7" name="Espaço Reservado para Conteúdo 2">
              <a:extLst>
                <a:ext uri="{FF2B5EF4-FFF2-40B4-BE49-F238E27FC236}">
                  <a16:creationId xmlns:a16="http://schemas.microsoft.com/office/drawing/2014/main" id="{CD65C728-3CF3-4099-AEE1-9E3FF18DD611}"/>
                </a:ext>
              </a:extLst>
            </p:cNvPr>
            <p:cNvSpPr txBox="1">
              <a:spLocks/>
            </p:cNvSpPr>
            <p:nvPr/>
          </p:nvSpPr>
          <p:spPr>
            <a:xfrm>
              <a:off x="2480538" y="1720585"/>
              <a:ext cx="733112" cy="9543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4800" dirty="0"/>
                <a:t>k</a:t>
              </a:r>
            </a:p>
          </p:txBody>
        </p:sp>
      </p:grpSp>
      <p:grpSp>
        <p:nvGrpSpPr>
          <p:cNvPr id="9" name="Agrupar 8">
            <a:extLst>
              <a:ext uri="{FF2B5EF4-FFF2-40B4-BE49-F238E27FC236}">
                <a16:creationId xmlns:a16="http://schemas.microsoft.com/office/drawing/2014/main" id="{4FD54EEB-39F5-442E-B75A-0F9EA50CD41F}"/>
              </a:ext>
            </a:extLst>
          </p:cNvPr>
          <p:cNvGrpSpPr/>
          <p:nvPr/>
        </p:nvGrpSpPr>
        <p:grpSpPr>
          <a:xfrm>
            <a:off x="4108170" y="1531741"/>
            <a:ext cx="2523077" cy="1319896"/>
            <a:chOff x="1075810" y="1463170"/>
            <a:chExt cx="2523077" cy="1319896"/>
          </a:xfrm>
        </p:grpSpPr>
        <p:sp>
          <p:nvSpPr>
            <p:cNvPr id="10" name="Espaço Reservado para Conteúdo 2">
              <a:extLst>
                <a:ext uri="{FF2B5EF4-FFF2-40B4-BE49-F238E27FC236}">
                  <a16:creationId xmlns:a16="http://schemas.microsoft.com/office/drawing/2014/main" id="{7BA14D29-1B80-4A8B-BB07-36E210EE2629}"/>
                </a:ext>
              </a:extLst>
            </p:cNvPr>
            <p:cNvSpPr txBox="1">
              <a:spLocks/>
            </p:cNvSpPr>
            <p:nvPr/>
          </p:nvSpPr>
          <p:spPr>
            <a:xfrm>
              <a:off x="1075810" y="1463170"/>
              <a:ext cx="1667390" cy="107462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pt-BR" sz="4800" u="sng" dirty="0"/>
                <a:t>P</a:t>
              </a:r>
              <a:r>
                <a:rPr lang="pt-BR" u="sng" dirty="0"/>
                <a:t>1</a:t>
              </a:r>
              <a:r>
                <a:rPr lang="pt-BR" sz="4800" u="sng" dirty="0"/>
                <a:t>.V</a:t>
              </a:r>
              <a:r>
                <a:rPr lang="pt-BR" u="sng" dirty="0"/>
                <a:t>1</a:t>
              </a:r>
              <a:endParaRPr lang="pt-BR" sz="4800" u="sng" dirty="0"/>
            </a:p>
          </p:txBody>
        </p:sp>
        <p:sp>
          <p:nvSpPr>
            <p:cNvPr id="11" name="Espaço Reservado para Conteúdo 2">
              <a:extLst>
                <a:ext uri="{FF2B5EF4-FFF2-40B4-BE49-F238E27FC236}">
                  <a16:creationId xmlns:a16="http://schemas.microsoft.com/office/drawing/2014/main" id="{6CAEA207-56F1-47AE-825A-9705EAB85AC3}"/>
                </a:ext>
              </a:extLst>
            </p:cNvPr>
            <p:cNvSpPr txBox="1">
              <a:spLocks/>
            </p:cNvSpPr>
            <p:nvPr/>
          </p:nvSpPr>
          <p:spPr>
            <a:xfrm>
              <a:off x="1358611" y="2034318"/>
              <a:ext cx="879145" cy="74874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pt-BR" sz="4800" dirty="0"/>
                <a:t> T</a:t>
              </a:r>
              <a:r>
                <a:rPr lang="pt-BR" sz="2400" dirty="0"/>
                <a:t>1</a:t>
              </a:r>
              <a:endParaRPr lang="pt-BR" sz="4800" dirty="0"/>
            </a:p>
          </p:txBody>
        </p:sp>
        <p:sp>
          <p:nvSpPr>
            <p:cNvPr id="12" name="Espaço Reservado para Conteúdo 2">
              <a:extLst>
                <a:ext uri="{FF2B5EF4-FFF2-40B4-BE49-F238E27FC236}">
                  <a16:creationId xmlns:a16="http://schemas.microsoft.com/office/drawing/2014/main" id="{F6B51224-F549-478C-826B-DA57E80416A1}"/>
                </a:ext>
              </a:extLst>
            </p:cNvPr>
            <p:cNvSpPr txBox="1">
              <a:spLocks/>
            </p:cNvSpPr>
            <p:nvPr/>
          </p:nvSpPr>
          <p:spPr>
            <a:xfrm>
              <a:off x="2437467" y="1857614"/>
              <a:ext cx="1011409" cy="7487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endParaRPr lang="pt-BR" sz="4800" dirty="0"/>
            </a:p>
          </p:txBody>
        </p:sp>
        <p:sp>
          <p:nvSpPr>
            <p:cNvPr id="13" name="Espaço Reservado para Conteúdo 2">
              <a:extLst>
                <a:ext uri="{FF2B5EF4-FFF2-40B4-BE49-F238E27FC236}">
                  <a16:creationId xmlns:a16="http://schemas.microsoft.com/office/drawing/2014/main" id="{9B73E867-6672-4F82-99C6-2BE3F10713A8}"/>
                </a:ext>
              </a:extLst>
            </p:cNvPr>
            <p:cNvSpPr txBox="1">
              <a:spLocks/>
            </p:cNvSpPr>
            <p:nvPr/>
          </p:nvSpPr>
          <p:spPr>
            <a:xfrm>
              <a:off x="2865775" y="1681733"/>
              <a:ext cx="733112" cy="9543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4800" dirty="0"/>
                <a:t>k</a:t>
              </a:r>
            </a:p>
          </p:txBody>
        </p:sp>
      </p:grp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D86F48AF-1869-4897-A73E-26684BEB152B}"/>
              </a:ext>
            </a:extLst>
          </p:cNvPr>
          <p:cNvGrpSpPr/>
          <p:nvPr/>
        </p:nvGrpSpPr>
        <p:grpSpPr>
          <a:xfrm>
            <a:off x="6631247" y="1531741"/>
            <a:ext cx="2523077" cy="1334359"/>
            <a:chOff x="1075810" y="1463170"/>
            <a:chExt cx="2523077" cy="1334359"/>
          </a:xfrm>
        </p:grpSpPr>
        <p:sp>
          <p:nvSpPr>
            <p:cNvPr id="15" name="Espaço Reservado para Conteúdo 2">
              <a:extLst>
                <a:ext uri="{FF2B5EF4-FFF2-40B4-BE49-F238E27FC236}">
                  <a16:creationId xmlns:a16="http://schemas.microsoft.com/office/drawing/2014/main" id="{EB620073-F293-45CE-9FFD-DA6164E2B648}"/>
                </a:ext>
              </a:extLst>
            </p:cNvPr>
            <p:cNvSpPr txBox="1">
              <a:spLocks/>
            </p:cNvSpPr>
            <p:nvPr/>
          </p:nvSpPr>
          <p:spPr>
            <a:xfrm>
              <a:off x="1075810" y="1463170"/>
              <a:ext cx="1667390" cy="107462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pt-BR" sz="4800" u="sng" dirty="0"/>
                <a:t>P</a:t>
              </a:r>
              <a:r>
                <a:rPr lang="pt-BR" u="sng" dirty="0"/>
                <a:t>2</a:t>
              </a:r>
              <a:r>
                <a:rPr lang="pt-BR" sz="4800" u="sng" dirty="0"/>
                <a:t>.V</a:t>
              </a:r>
              <a:r>
                <a:rPr lang="pt-BR" u="sng" dirty="0"/>
                <a:t>2</a:t>
              </a:r>
              <a:endParaRPr lang="pt-BR" sz="4800" u="sng" dirty="0"/>
            </a:p>
          </p:txBody>
        </p:sp>
        <p:sp>
          <p:nvSpPr>
            <p:cNvPr id="16" name="Espaço Reservado para Conteúdo 2">
              <a:extLst>
                <a:ext uri="{FF2B5EF4-FFF2-40B4-BE49-F238E27FC236}">
                  <a16:creationId xmlns:a16="http://schemas.microsoft.com/office/drawing/2014/main" id="{6CBE0AE7-141B-442E-B7C9-4142A2D45E6C}"/>
                </a:ext>
              </a:extLst>
            </p:cNvPr>
            <p:cNvSpPr txBox="1">
              <a:spLocks/>
            </p:cNvSpPr>
            <p:nvPr/>
          </p:nvSpPr>
          <p:spPr>
            <a:xfrm>
              <a:off x="1381209" y="2048781"/>
              <a:ext cx="879145" cy="74874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pt-BR" sz="4800" dirty="0"/>
                <a:t> T</a:t>
              </a:r>
              <a:r>
                <a:rPr lang="pt-BR" sz="2400" dirty="0"/>
                <a:t>2</a:t>
              </a:r>
              <a:endParaRPr lang="pt-BR" sz="4800" dirty="0"/>
            </a:p>
          </p:txBody>
        </p:sp>
        <p:sp>
          <p:nvSpPr>
            <p:cNvPr id="17" name="Espaço Reservado para Conteúdo 2">
              <a:extLst>
                <a:ext uri="{FF2B5EF4-FFF2-40B4-BE49-F238E27FC236}">
                  <a16:creationId xmlns:a16="http://schemas.microsoft.com/office/drawing/2014/main" id="{6E77972E-C737-4011-B4BC-EA8307BD8456}"/>
                </a:ext>
              </a:extLst>
            </p:cNvPr>
            <p:cNvSpPr txBox="1">
              <a:spLocks/>
            </p:cNvSpPr>
            <p:nvPr/>
          </p:nvSpPr>
          <p:spPr>
            <a:xfrm>
              <a:off x="2437467" y="1857614"/>
              <a:ext cx="1011409" cy="7487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20000"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endParaRPr lang="pt-BR" sz="4800" dirty="0"/>
            </a:p>
          </p:txBody>
        </p:sp>
        <p:sp>
          <p:nvSpPr>
            <p:cNvPr id="18" name="Espaço Reservado para Conteúdo 2">
              <a:extLst>
                <a:ext uri="{FF2B5EF4-FFF2-40B4-BE49-F238E27FC236}">
                  <a16:creationId xmlns:a16="http://schemas.microsoft.com/office/drawing/2014/main" id="{B22E03E6-A06C-48D0-AF8C-828C35C9C47D}"/>
                </a:ext>
              </a:extLst>
            </p:cNvPr>
            <p:cNvSpPr txBox="1">
              <a:spLocks/>
            </p:cNvSpPr>
            <p:nvPr/>
          </p:nvSpPr>
          <p:spPr>
            <a:xfrm>
              <a:off x="2865775" y="1681733"/>
              <a:ext cx="733112" cy="95434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1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1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pt-BR" sz="4800" dirty="0"/>
                <a:t>k</a:t>
              </a:r>
            </a:p>
          </p:txBody>
        </p:sp>
      </p:grp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FC6B6C42-AB75-4294-A571-C6BC4EB9EDAB}"/>
              </a:ext>
            </a:extLst>
          </p:cNvPr>
          <p:cNvGrpSpPr/>
          <p:nvPr/>
        </p:nvGrpSpPr>
        <p:grpSpPr>
          <a:xfrm>
            <a:off x="3964781" y="4464372"/>
            <a:ext cx="3500161" cy="1330825"/>
            <a:chOff x="3889509" y="3884003"/>
            <a:chExt cx="3500161" cy="1330825"/>
          </a:xfrm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C7BDA803-5D62-40BE-91CD-453BD59C2560}"/>
                </a:ext>
              </a:extLst>
            </p:cNvPr>
            <p:cNvGrpSpPr/>
            <p:nvPr/>
          </p:nvGrpSpPr>
          <p:grpSpPr>
            <a:xfrm>
              <a:off x="3889509" y="3884003"/>
              <a:ext cx="2439326" cy="1330825"/>
              <a:chOff x="1075810" y="1463170"/>
              <a:chExt cx="2439326" cy="1330825"/>
            </a:xfrm>
          </p:grpSpPr>
          <p:sp>
            <p:nvSpPr>
              <p:cNvPr id="20" name="Espaço Reservado para Conteúdo 2">
                <a:extLst>
                  <a:ext uri="{FF2B5EF4-FFF2-40B4-BE49-F238E27FC236}">
                    <a16:creationId xmlns:a16="http://schemas.microsoft.com/office/drawing/2014/main" id="{B9F01C3B-E4BC-4895-94F8-4D53C383EFA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5810" y="1463170"/>
                <a:ext cx="1667390" cy="10746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u="sng" dirty="0"/>
                  <a:t>P</a:t>
                </a:r>
                <a:r>
                  <a:rPr lang="pt-BR" u="sng" dirty="0"/>
                  <a:t>1</a:t>
                </a:r>
                <a:r>
                  <a:rPr lang="pt-BR" sz="4800" u="sng" dirty="0"/>
                  <a:t>.V</a:t>
                </a:r>
                <a:r>
                  <a:rPr lang="pt-BR" u="sng" dirty="0"/>
                  <a:t>1</a:t>
                </a:r>
                <a:endParaRPr lang="pt-BR" sz="4800" u="sng" dirty="0"/>
              </a:p>
            </p:txBody>
          </p:sp>
          <p:sp>
            <p:nvSpPr>
              <p:cNvPr id="21" name="Espaço Reservado para Conteúdo 2">
                <a:extLst>
                  <a:ext uri="{FF2B5EF4-FFF2-40B4-BE49-F238E27FC236}">
                    <a16:creationId xmlns:a16="http://schemas.microsoft.com/office/drawing/2014/main" id="{61D3F17E-D395-4A69-9894-0D5AB653B2D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73449" y="2045247"/>
                <a:ext cx="879145" cy="7487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dirty="0"/>
                  <a:t> T</a:t>
                </a:r>
                <a:r>
                  <a:rPr lang="pt-BR" sz="2400" dirty="0"/>
                  <a:t>1</a:t>
                </a:r>
                <a:endParaRPr lang="pt-BR" sz="4800" dirty="0"/>
              </a:p>
            </p:txBody>
          </p:sp>
          <p:sp>
            <p:nvSpPr>
              <p:cNvPr id="22" name="Espaço Reservado para Conteúdo 2">
                <a:extLst>
                  <a:ext uri="{FF2B5EF4-FFF2-40B4-BE49-F238E27FC236}">
                    <a16:creationId xmlns:a16="http://schemas.microsoft.com/office/drawing/2014/main" id="{236D4363-A015-4551-8325-691B6A57471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03727" y="1857614"/>
                <a:ext cx="1011409" cy="74874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pt-BR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endParaRPr lang="pt-BR" sz="4800" dirty="0"/>
              </a:p>
            </p:txBody>
          </p:sp>
        </p:grpSp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9ABC4886-7B61-4723-86FD-6E924342BE64}"/>
                </a:ext>
              </a:extLst>
            </p:cNvPr>
            <p:cNvGrpSpPr/>
            <p:nvPr/>
          </p:nvGrpSpPr>
          <p:grpSpPr>
            <a:xfrm>
              <a:off x="5722280" y="3884003"/>
              <a:ext cx="1667390" cy="1301899"/>
              <a:chOff x="1075810" y="1463170"/>
              <a:chExt cx="1667390" cy="1301899"/>
            </a:xfrm>
          </p:grpSpPr>
          <p:sp>
            <p:nvSpPr>
              <p:cNvPr id="25" name="Espaço Reservado para Conteúdo 2">
                <a:extLst>
                  <a:ext uri="{FF2B5EF4-FFF2-40B4-BE49-F238E27FC236}">
                    <a16:creationId xmlns:a16="http://schemas.microsoft.com/office/drawing/2014/main" id="{5C523C71-ED59-48E2-8479-72B8E872D5A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5810" y="1463170"/>
                <a:ext cx="1667390" cy="10746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u="sng" dirty="0"/>
                  <a:t>P</a:t>
                </a:r>
                <a:r>
                  <a:rPr lang="pt-BR" u="sng" dirty="0"/>
                  <a:t>2</a:t>
                </a:r>
                <a:r>
                  <a:rPr lang="pt-BR" sz="4800" u="sng" dirty="0"/>
                  <a:t>.V</a:t>
                </a:r>
                <a:r>
                  <a:rPr lang="pt-BR" u="sng" dirty="0"/>
                  <a:t>2</a:t>
                </a:r>
                <a:endParaRPr lang="pt-BR" sz="4800" u="sng" dirty="0"/>
              </a:p>
            </p:txBody>
          </p:sp>
          <p:sp>
            <p:nvSpPr>
              <p:cNvPr id="26" name="Espaço Reservado para Conteúdo 2">
                <a:extLst>
                  <a:ext uri="{FF2B5EF4-FFF2-40B4-BE49-F238E27FC236}">
                    <a16:creationId xmlns:a16="http://schemas.microsoft.com/office/drawing/2014/main" id="{4C1FFC59-FB93-41EF-B0DA-32F7E525ECE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33637" y="2016321"/>
                <a:ext cx="879145" cy="7487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sz="4800" dirty="0"/>
                  <a:t> T</a:t>
                </a:r>
                <a:r>
                  <a:rPr lang="pt-BR" sz="2400" dirty="0"/>
                  <a:t>2</a:t>
                </a:r>
                <a:endParaRPr lang="pt-BR" sz="4800" dirty="0"/>
              </a:p>
            </p:txBody>
          </p:sp>
        </p:grpSp>
      </p:grpSp>
      <p:sp>
        <p:nvSpPr>
          <p:cNvPr id="30" name="Espaço Reservado para Conteúdo 2">
            <a:extLst>
              <a:ext uri="{FF2B5EF4-FFF2-40B4-BE49-F238E27FC236}">
                <a16:creationId xmlns:a16="http://schemas.microsoft.com/office/drawing/2014/main" id="{A00C0381-564B-49C2-8C17-5F83B44AF34A}"/>
              </a:ext>
            </a:extLst>
          </p:cNvPr>
          <p:cNvSpPr txBox="1">
            <a:spLocks/>
          </p:cNvSpPr>
          <p:nvPr/>
        </p:nvSpPr>
        <p:spPr>
          <a:xfrm>
            <a:off x="2127689" y="2975146"/>
            <a:ext cx="1317876" cy="9543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4800" dirty="0"/>
              <a:t>Se:</a:t>
            </a:r>
          </a:p>
        </p:txBody>
      </p:sp>
      <p:sp>
        <p:nvSpPr>
          <p:cNvPr id="31" name="Espaço Reservado para Conteúdo 2">
            <a:extLst>
              <a:ext uri="{FF2B5EF4-FFF2-40B4-BE49-F238E27FC236}">
                <a16:creationId xmlns:a16="http://schemas.microsoft.com/office/drawing/2014/main" id="{16D99831-6034-4E93-836B-975E6B7EE2BF}"/>
              </a:ext>
            </a:extLst>
          </p:cNvPr>
          <p:cNvSpPr txBox="1">
            <a:spLocks/>
          </p:cNvSpPr>
          <p:nvPr/>
        </p:nvSpPr>
        <p:spPr>
          <a:xfrm>
            <a:off x="4592402" y="2951825"/>
            <a:ext cx="1832771" cy="9543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4800" dirty="0"/>
              <a:t>k = k</a:t>
            </a:r>
          </a:p>
        </p:txBody>
      </p:sp>
    </p:spTree>
    <p:extLst>
      <p:ext uri="{BB962C8B-B14F-4D97-AF65-F5344CB8AC3E}">
        <p14:creationId xmlns:p14="http://schemas.microsoft.com/office/powerpoint/2010/main" val="54120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17E803-CB28-4A1F-8245-05DC9C0E5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36" y="0"/>
            <a:ext cx="10168128" cy="1179576"/>
          </a:xfrm>
        </p:spPr>
        <p:txBody>
          <a:bodyPr/>
          <a:lstStyle/>
          <a:p>
            <a:pPr algn="ctr"/>
            <a:r>
              <a:rPr lang="pt-BR" dirty="0"/>
              <a:t>Exemplo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026316-529E-403E-953E-9697A8EB1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833" y="949627"/>
            <a:ext cx="11341258" cy="247937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/>
              <a:t>Um cilindro com dilatação térmica desprezível possui volume de 25 litros. Nele estava contido um gás sob pressão de 4 atmosferas e temperatura de 227 ºC. Uma válvula de controle do gás do cilindro foi aberta até que a pressão no cilindro fosse de 1 atm. Verificou-se que, nessa situação, a temperatura do gás e do cilindro era a ambiente e igual a 27 ºC. Qual o volume final dessa transformação?</a:t>
            </a:r>
          </a:p>
        </p:txBody>
      </p:sp>
      <p:pic>
        <p:nvPicPr>
          <p:cNvPr id="3074" name="Picture 2" descr="Exercícios sobre lei geral dos gases - Brasil Escola">
            <a:extLst>
              <a:ext uri="{FF2B5EF4-FFF2-40B4-BE49-F238E27FC236}">
                <a16:creationId xmlns:a16="http://schemas.microsoft.com/office/drawing/2014/main" id="{5F1E53D8-6072-4807-A4D5-C5F939A72C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93" r="46944" b="69668"/>
          <a:stretch/>
        </p:blipFill>
        <p:spPr bwMode="auto">
          <a:xfrm>
            <a:off x="958172" y="3429000"/>
            <a:ext cx="3100366" cy="1394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Exercícios sobre lei geral dos gases - Brasil Escola">
            <a:extLst>
              <a:ext uri="{FF2B5EF4-FFF2-40B4-BE49-F238E27FC236}">
                <a16:creationId xmlns:a16="http://schemas.microsoft.com/office/drawing/2014/main" id="{58BCA329-7349-4166-83C4-06CBC89018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54" t="-2717" b="68334"/>
          <a:stretch/>
        </p:blipFill>
        <p:spPr bwMode="auto">
          <a:xfrm>
            <a:off x="3959073" y="3367166"/>
            <a:ext cx="2758067" cy="1517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Exercícios sobre lei geral dos gases - Brasil Escola">
            <a:extLst>
              <a:ext uri="{FF2B5EF4-FFF2-40B4-BE49-F238E27FC236}">
                <a16:creationId xmlns:a16="http://schemas.microsoft.com/office/drawing/2014/main" id="{B9D02B03-4E30-47E9-B19F-D71AF8DB82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7" t="39127" r="46906" b="32983"/>
          <a:stretch/>
        </p:blipFill>
        <p:spPr bwMode="auto">
          <a:xfrm>
            <a:off x="6773972" y="3429000"/>
            <a:ext cx="2718983" cy="1394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52163119-D70D-4986-A63E-136216628765}"/>
              </a:ext>
            </a:extLst>
          </p:cNvPr>
          <p:cNvCxnSpPr/>
          <p:nvPr/>
        </p:nvCxnSpPr>
        <p:spPr>
          <a:xfrm>
            <a:off x="7306778" y="3582649"/>
            <a:ext cx="323215" cy="434715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2262C5AF-95B0-4105-BFF1-45F7F696BF07}"/>
              </a:ext>
            </a:extLst>
          </p:cNvPr>
          <p:cNvCxnSpPr/>
          <p:nvPr/>
        </p:nvCxnSpPr>
        <p:spPr>
          <a:xfrm>
            <a:off x="7609078" y="3600139"/>
            <a:ext cx="323215" cy="434715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EC68EA6A-5433-4509-AF7C-5F3BF0C52819}"/>
              </a:ext>
            </a:extLst>
          </p:cNvPr>
          <p:cNvCxnSpPr/>
          <p:nvPr/>
        </p:nvCxnSpPr>
        <p:spPr>
          <a:xfrm>
            <a:off x="7339257" y="4229721"/>
            <a:ext cx="323215" cy="434715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87731FAF-4D7B-47E7-8990-50F472502912}"/>
              </a:ext>
            </a:extLst>
          </p:cNvPr>
          <p:cNvCxnSpPr/>
          <p:nvPr/>
        </p:nvCxnSpPr>
        <p:spPr>
          <a:xfrm>
            <a:off x="7624069" y="4229724"/>
            <a:ext cx="323215" cy="434715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082" name="Picture 10" descr="Exercícios sobre lei geral dos gases - Brasil Escola">
            <a:extLst>
              <a:ext uri="{FF2B5EF4-FFF2-40B4-BE49-F238E27FC236}">
                <a16:creationId xmlns:a16="http://schemas.microsoft.com/office/drawing/2014/main" id="{08357523-5C15-427A-85C6-F7C2FB3BFD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95" t="34746" r="7959" b="32739"/>
          <a:stretch/>
        </p:blipFill>
        <p:spPr bwMode="auto">
          <a:xfrm>
            <a:off x="9618280" y="3197993"/>
            <a:ext cx="2313890" cy="1669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Exercícios sobre lei geral dos gases - Brasil Escola">
            <a:extLst>
              <a:ext uri="{FF2B5EF4-FFF2-40B4-BE49-F238E27FC236}">
                <a16:creationId xmlns:a16="http://schemas.microsoft.com/office/drawing/2014/main" id="{6092EDD1-F576-4533-BBEF-8ECF370320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4" t="71931" r="45855"/>
          <a:stretch/>
        </p:blipFill>
        <p:spPr bwMode="auto">
          <a:xfrm>
            <a:off x="2616501" y="4981381"/>
            <a:ext cx="2884073" cy="1394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Exercícios sobre lei geral dos gases - Brasil Escola">
            <a:extLst>
              <a:ext uri="{FF2B5EF4-FFF2-40B4-BE49-F238E27FC236}">
                <a16:creationId xmlns:a16="http://schemas.microsoft.com/office/drawing/2014/main" id="{3B444292-789D-4A2C-BDFD-BDAF9ACC81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90" t="77878"/>
          <a:stretch/>
        </p:blipFill>
        <p:spPr bwMode="auto">
          <a:xfrm>
            <a:off x="6879598" y="5362027"/>
            <a:ext cx="2884073" cy="101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41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C1709A-C61F-4524-A0B7-E98B95B42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Para casa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55BF32-B4C8-4EF8-9D57-B0811D1F1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Lista de Gases </a:t>
            </a:r>
            <a:r>
              <a:rPr lang="pt-BR"/>
              <a:t>-  Exercícios 1 à 11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9987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49B3FA-F531-483B-92AE-26580103B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Transformações Gasosas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106875-8F88-4883-B426-870711883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2020823"/>
            <a:ext cx="3307816" cy="4017369"/>
          </a:xfrm>
        </p:spPr>
        <p:txBody>
          <a:bodyPr>
            <a:normAutofit/>
          </a:bodyPr>
          <a:lstStyle/>
          <a:p>
            <a:r>
              <a:rPr lang="pt-BR" sz="4000" dirty="0"/>
              <a:t>Isobárica</a:t>
            </a:r>
          </a:p>
          <a:p>
            <a:endParaRPr lang="pt-BR" sz="4000" dirty="0"/>
          </a:p>
          <a:p>
            <a:r>
              <a:rPr lang="pt-BR" sz="4000" dirty="0"/>
              <a:t>Isométrica</a:t>
            </a:r>
          </a:p>
          <a:p>
            <a:endParaRPr lang="pt-BR" sz="4000" dirty="0"/>
          </a:p>
          <a:p>
            <a:r>
              <a:rPr lang="pt-BR" sz="4000" dirty="0"/>
              <a:t>Isotérmica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239D2026-738B-44A4-B9CD-C2C4ED31F0D7}"/>
              </a:ext>
            </a:extLst>
          </p:cNvPr>
          <p:cNvSpPr txBox="1">
            <a:spLocks/>
          </p:cNvSpPr>
          <p:nvPr/>
        </p:nvSpPr>
        <p:spPr>
          <a:xfrm>
            <a:off x="4916528" y="2020823"/>
            <a:ext cx="6263536" cy="4159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4000" dirty="0">
                <a:sym typeface="Wingdings" panose="05000000000000000000" pitchFamily="2" charset="2"/>
              </a:rPr>
              <a:t></a:t>
            </a:r>
            <a:r>
              <a:rPr lang="pt-BR" sz="4000" dirty="0"/>
              <a:t>Pressão Constante</a:t>
            </a:r>
          </a:p>
          <a:p>
            <a:endParaRPr lang="pt-BR" sz="4000" dirty="0"/>
          </a:p>
          <a:p>
            <a:pPr marL="0" indent="0">
              <a:buNone/>
            </a:pPr>
            <a:r>
              <a:rPr lang="pt-BR" sz="4000" dirty="0">
                <a:sym typeface="Wingdings" panose="05000000000000000000" pitchFamily="2" charset="2"/>
              </a:rPr>
              <a:t></a:t>
            </a:r>
            <a:r>
              <a:rPr lang="pt-BR" sz="4000" dirty="0"/>
              <a:t>Volume Constante</a:t>
            </a:r>
          </a:p>
          <a:p>
            <a:endParaRPr lang="pt-BR" sz="4000" dirty="0"/>
          </a:p>
          <a:p>
            <a:pPr marL="0" indent="0">
              <a:buNone/>
            </a:pPr>
            <a:r>
              <a:rPr lang="pt-BR" sz="4000" dirty="0">
                <a:sym typeface="Wingdings" panose="05000000000000000000" pitchFamily="2" charset="2"/>
              </a:rPr>
              <a:t></a:t>
            </a:r>
            <a:r>
              <a:rPr lang="pt-BR" sz="4000" dirty="0"/>
              <a:t>Temperatura Constante</a:t>
            </a:r>
          </a:p>
        </p:txBody>
      </p:sp>
    </p:spTree>
    <p:extLst>
      <p:ext uri="{BB962C8B-B14F-4D97-AF65-F5344CB8AC3E}">
        <p14:creationId xmlns:p14="http://schemas.microsoft.com/office/powerpoint/2010/main" val="239353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242A41"/>
      </a:dk2>
      <a:lt2>
        <a:srgbClr val="E5E8E2"/>
      </a:lt2>
      <a:accent1>
        <a:srgbClr val="7D29E7"/>
      </a:accent1>
      <a:accent2>
        <a:srgbClr val="4440DC"/>
      </a:accent2>
      <a:accent3>
        <a:srgbClr val="2973E7"/>
      </a:accent3>
      <a:accent4>
        <a:srgbClr val="17B0D5"/>
      </a:accent4>
      <a:accent5>
        <a:srgbClr val="21B997"/>
      </a:accent5>
      <a:accent6>
        <a:srgbClr val="14BC51"/>
      </a:accent6>
      <a:hlink>
        <a:srgbClr val="30928C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4411</TotalTime>
  <Words>631</Words>
  <Application>Microsoft Office PowerPoint</Application>
  <PresentationFormat>Widescreen</PresentationFormat>
  <Paragraphs>159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6" baseType="lpstr">
      <vt:lpstr>Arial</vt:lpstr>
      <vt:lpstr>Avenir Next LT Pro</vt:lpstr>
      <vt:lpstr>Calibri</vt:lpstr>
      <vt:lpstr>Times New Roman</vt:lpstr>
      <vt:lpstr>Wingdings</vt:lpstr>
      <vt:lpstr>AccentBoxVTI</vt:lpstr>
      <vt:lpstr>Gases: variáveis e Transformações  </vt:lpstr>
      <vt:lpstr>O que é um gás? </vt:lpstr>
      <vt:lpstr>Variáveis de Estudo de um Gás</vt:lpstr>
      <vt:lpstr>Relação entre as variáveis</vt:lpstr>
      <vt:lpstr>Relação Geral</vt:lpstr>
      <vt:lpstr>Equação Geral dos Gases</vt:lpstr>
      <vt:lpstr>Exemplo</vt:lpstr>
      <vt:lpstr>Para casa</vt:lpstr>
      <vt:lpstr>Transformações Gasosas</vt:lpstr>
      <vt:lpstr>Transformações Gasosas</vt:lpstr>
      <vt:lpstr>Transformações Gasosas</vt:lpstr>
      <vt:lpstr>Transformações Gasosas </vt:lpstr>
      <vt:lpstr>Ponto Triplo</vt:lpstr>
      <vt:lpstr>Hipótese de Avogadro</vt:lpstr>
      <vt:lpstr>Lei Geral dos Gases</vt:lpstr>
      <vt:lpstr>Lei Geral dos Gases</vt:lpstr>
      <vt:lpstr>Exemplo 1</vt:lpstr>
      <vt:lpstr>Exemplo 1</vt:lpstr>
      <vt:lpstr>Exemplo 2</vt:lpstr>
      <vt:lpstr>Exemplo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Gases: variáveis e Transformações</dc:title>
  <dc:creator>Ronaldo Henrique Souza Marques</dc:creator>
  <cp:lastModifiedBy>Ronaldo Henrique Souza Marques</cp:lastModifiedBy>
  <cp:revision>16</cp:revision>
  <dcterms:created xsi:type="dcterms:W3CDTF">2020-04-19T12:23:56Z</dcterms:created>
  <dcterms:modified xsi:type="dcterms:W3CDTF">2020-04-27T10:50:54Z</dcterms:modified>
</cp:coreProperties>
</file>