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61" r:id="rId7"/>
    <p:sldId id="258" r:id="rId8"/>
    <p:sldId id="262" r:id="rId9"/>
    <p:sldId id="274" r:id="rId10"/>
    <p:sldId id="275" r:id="rId11"/>
    <p:sldId id="25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7368A-56A1-4BF4-88E3-B62A73BE7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68FEF9-18AE-4A37-8FC8-61E4612D5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4537B9-DD20-4942-9892-AA48992C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B6B0F5-DC68-40BD-9463-859F4351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4C5B9D-9CBD-4873-ACF7-32A559A5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7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B7CE7-D64B-44E2-9491-A95D6924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A43D95-8999-49AF-9140-BB17DFC4F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43F990-3B37-4918-82B6-3F65844A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C7158-16BE-408B-8747-AEEC7328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BED33-39CA-4D57-A375-8C5478E5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182B34-6714-4B14-9E2A-46914D27C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A05037-09E6-4A9A-A1C1-A000216B7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D82736-FF9F-4DDA-B151-64980CF9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B05DE-CB37-4E46-8A6D-B7B99C08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EF1DB4-19EB-4AEC-AB87-921309C8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13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2C0D-6AFF-4001-809F-24A7A1DB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26773-B7AB-4A4A-9EC0-4B8252F2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D4E8DF-AF1F-4A50-BB56-315A6255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44BA94-B29B-4A14-BFE4-2AFD5C93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9B02C5-DA3C-4CB8-9A8D-2F64F634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F7F9A-9687-429D-99E8-F06E3559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183E31-F15D-4C13-86D5-ED609D18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91EADE-7C87-4E42-9BBB-66D72227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EB9BC7-9C3E-4CCB-90FB-BA996220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BF95-4E94-496B-A17E-71FC53B2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5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A3C64-ACBF-4065-B49A-6FCA8BC8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BC50F-85D8-43C1-91B1-69715FF79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481A68-7DEF-4055-AD61-44A1ABB2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F76903-B7B4-41A6-AA5E-796C403E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1F4C73-F8BF-4DA4-A356-3B179DC0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DEF410-7C49-458B-B898-227069E9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1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EFCA3-083B-45A2-AC9B-840F6FBC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1348FF-0C79-4AE1-A07A-D96D4D4E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DA420-B6B1-4323-A677-ED0911330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E2963B-DF2E-47D8-80A3-2CFCEAA4D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951EC5-5F0D-4C22-BEF6-5314DDA6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3BA64E-4E4B-47C0-95CE-BC71CC8D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1AC1D7-948C-47C4-83F8-9DAF4432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FA73B8-0BAD-46B4-8679-E02313BC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00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F4D56-7F3D-4D34-B5F5-FAA30CDE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F4FF01-4D54-4423-B679-94BAFDB8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20089A-6DEA-4AFF-B722-AD2B86C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5A2CC7-2F8C-4ADF-BE2F-23F56B37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1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B2516A-148C-4BBB-A616-90201145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7E6798-D814-4147-A69A-03DF1EBB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DEBA94-46D7-423D-A6E2-0E9E2B7C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9836C-C4D7-40A7-BB4F-6C54876F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A9BF7-84B4-419F-B4A8-7F6BE6F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B3D908-51B2-42D2-87B3-0F2FF8CF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D43862-D70D-448D-BEAB-24E4B59E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FA4E0F-CE05-4DEA-AB68-08619947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CEC88-96A5-48B1-B92B-9813B1FA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6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5B7B7-52E1-4C0D-A26B-898C3608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97419E-704B-4E17-94A0-55F6A1361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EA95A2-ED31-43D9-9B73-9227058D4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C280CA-1E55-4DD8-B02D-729BDAE1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F3B60F-6A9A-4A5C-B160-82A54C9A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1CEB41-442E-4336-B07A-D2D2402D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0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AAB383-9489-4794-BEED-4532E702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E762CD-5D1F-4545-B8B6-C02FC76C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3A895-23C6-4310-BF46-4FD3AE521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39F7-E058-422D-9499-9A1635D2518A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BC483D-5ACF-487F-8601-D35B32BA3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8A342-E160-482D-98E0-7B93C066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C27C-86EB-4C84-A9AA-017BB7A69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A2855B1-4B81-409D-9C24-0BFF6BEE61F9}"/>
              </a:ext>
            </a:extLst>
          </p:cNvPr>
          <p:cNvSpPr txBox="1"/>
          <p:nvPr/>
        </p:nvSpPr>
        <p:spPr>
          <a:xfrm>
            <a:off x="0" y="0"/>
            <a:ext cx="481053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CAPÍTULO 3 – DA FILOSOFIA HELENÍSTICA À FILOSOFIA MODERNA (PÁGINA 232).  - Exercícios </a:t>
            </a:r>
            <a:r>
              <a:rPr lang="pt-BR" sz="2800"/>
              <a:t>(página 340 – 1 e 2)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241F28-8B6E-46AB-809D-B1FA1785D221}"/>
              </a:ext>
            </a:extLst>
          </p:cNvPr>
          <p:cNvSpPr txBox="1"/>
          <p:nvPr/>
        </p:nvSpPr>
        <p:spPr>
          <a:xfrm>
            <a:off x="0" y="2246769"/>
            <a:ext cx="4810539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CRISE DA FILOSOFIA E DOS IDEAIS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INSTABILIDADE NA PÓLIS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 FILOSOFIA FOCA EM COMO O INDIVÍDUO PODE EVITAR O SOFIRMENTO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OS ASSUNTOS POLÍTICOS SÃO DEIXADOS DE LADO </a:t>
            </a:r>
          </a:p>
        </p:txBody>
      </p:sp>
      <p:pic>
        <p:nvPicPr>
          <p:cNvPr id="1026" name="Picture 2" descr="Ciência e o Criador: Império Grego-Macedônico.">
            <a:extLst>
              <a:ext uri="{FF2B5EF4-FFF2-40B4-BE49-F238E27FC236}">
                <a16:creationId xmlns:a16="http://schemas.microsoft.com/office/drawing/2014/main" id="{B83DC73F-E9D9-4B52-9638-8B74B11B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38" y="1359126"/>
            <a:ext cx="7381462" cy="54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8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são tomás de aquino">
            <a:extLst>
              <a:ext uri="{FF2B5EF4-FFF2-40B4-BE49-F238E27FC236}">
                <a16:creationId xmlns:a16="http://schemas.microsoft.com/office/drawing/2014/main" id="{6E73401F-49E9-41D9-87C9-8843D45D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470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6431762-474C-4CD5-9969-1C16F2B24EE6}"/>
              </a:ext>
            </a:extLst>
          </p:cNvPr>
          <p:cNvSpPr txBox="1"/>
          <p:nvPr/>
        </p:nvSpPr>
        <p:spPr>
          <a:xfrm>
            <a:off x="7485063" y="0"/>
            <a:ext cx="304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Tomás de Aquino – 1224/1274</a:t>
            </a:r>
          </a:p>
          <a:p>
            <a:r>
              <a:rPr lang="pt-BR" dirty="0"/>
              <a:t>p.240 e 241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78CC4F-34F0-4B13-BF1B-7C7DF4E5CE1E}"/>
              </a:ext>
            </a:extLst>
          </p:cNvPr>
          <p:cNvSpPr txBox="1"/>
          <p:nvPr/>
        </p:nvSpPr>
        <p:spPr>
          <a:xfrm>
            <a:off x="15668" y="920621"/>
            <a:ext cx="7485063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Síntese entre o Aristotelismo e Cristianismo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 filosofia está submetida à teologia (Verdades Divinas)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Objeto da Filosofia: Ser enquanto Ser (princípios)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</a:rPr>
              <a:t>Deus</a:t>
            </a:r>
            <a:r>
              <a:rPr lang="pt-BR" sz="3200" dirty="0"/>
              <a:t> é a causa primeira (1 via): Causa causante </a:t>
            </a:r>
            <a:r>
              <a:rPr lang="pt-BR" sz="3200" dirty="0" err="1"/>
              <a:t>incausada</a:t>
            </a:r>
            <a:r>
              <a:rPr lang="pt-BR" sz="3200" dirty="0"/>
              <a:t> (</a:t>
            </a:r>
            <a:r>
              <a:rPr lang="pt-BR" sz="3200" b="1" u="sng" dirty="0"/>
              <a:t>tudo se move para Deus</a:t>
            </a:r>
            <a:r>
              <a:rPr lang="pt-BR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 homem é composto de alma (inteligível) e corpo (sensível). </a:t>
            </a:r>
          </a:p>
        </p:txBody>
      </p:sp>
    </p:spTree>
    <p:extLst>
      <p:ext uri="{BB962C8B-B14F-4D97-AF65-F5344CB8AC3E}">
        <p14:creationId xmlns:p14="http://schemas.microsoft.com/office/powerpoint/2010/main" val="18075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578C8F-1FF0-495A-8830-849B5626C421}"/>
              </a:ext>
            </a:extLst>
          </p:cNvPr>
          <p:cNvSpPr txBox="1"/>
          <p:nvPr/>
        </p:nvSpPr>
        <p:spPr>
          <a:xfrm>
            <a:off x="0" y="0"/>
            <a:ext cx="4320209" cy="258532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pt-BR" sz="5400" b="1" u="sng" dirty="0"/>
              <a:t>A Reflexão filosófica à serviço da FÉ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39ABEC-EE1D-4974-9FE8-6C093BEB23EB}"/>
              </a:ext>
            </a:extLst>
          </p:cNvPr>
          <p:cNvSpPr txBox="1"/>
          <p:nvPr/>
        </p:nvSpPr>
        <p:spPr>
          <a:xfrm>
            <a:off x="0" y="2729948"/>
            <a:ext cx="54864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dirty="0"/>
              <a:t>Os escolásticos: Lógica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Querelas dos Universais: </a:t>
            </a:r>
            <a:r>
              <a:rPr lang="pt-BR" sz="3600" dirty="0">
                <a:solidFill>
                  <a:srgbClr val="FF0000"/>
                </a:solidFill>
              </a:rPr>
              <a:t>REALISTAS</a:t>
            </a:r>
            <a:r>
              <a:rPr lang="pt-BR" sz="3600" dirty="0"/>
              <a:t> X </a:t>
            </a:r>
            <a:r>
              <a:rPr lang="pt-BR" sz="3600" dirty="0">
                <a:highlight>
                  <a:srgbClr val="FFFF00"/>
                </a:highlight>
              </a:rPr>
              <a:t>NOMINALISTAS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Guilherme de OCKHAM (1280 – 1349)</a:t>
            </a:r>
          </a:p>
        </p:txBody>
      </p:sp>
      <p:pic>
        <p:nvPicPr>
          <p:cNvPr id="4098" name="Picture 2" descr="Resultado de imagem para QUERELAS UNIVERSAIS">
            <a:extLst>
              <a:ext uri="{FF2B5EF4-FFF2-40B4-BE49-F238E27FC236}">
                <a16:creationId xmlns:a16="http://schemas.microsoft.com/office/drawing/2014/main" id="{F2B37825-8963-4F0F-A3F3-423412F2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96"/>
            <a:ext cx="6811618" cy="680830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</p:spTree>
    <p:extLst>
      <p:ext uri="{BB962C8B-B14F-4D97-AF65-F5344CB8AC3E}">
        <p14:creationId xmlns:p14="http://schemas.microsoft.com/office/powerpoint/2010/main" val="62759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A7B534-4F03-46A3-AC6C-8B579326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77" y="0"/>
            <a:ext cx="6301823" cy="624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3104F3-9CDD-4D11-B737-D8AFF4932C11}"/>
              </a:ext>
            </a:extLst>
          </p:cNvPr>
          <p:cNvSpPr txBox="1"/>
          <p:nvPr/>
        </p:nvSpPr>
        <p:spPr>
          <a:xfrm>
            <a:off x="0" y="0"/>
            <a:ext cx="5844209" cy="68634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O CINISMO (Página 234)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Diógenes de </a:t>
            </a:r>
            <a:r>
              <a:rPr lang="pt-BR" sz="4000" dirty="0" err="1"/>
              <a:t>Sínope</a:t>
            </a:r>
            <a:endParaRPr lang="pt-B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Tudo é convenção e </a:t>
            </a:r>
            <a:r>
              <a:rPr lang="pt-BR" sz="4000" dirty="0">
                <a:solidFill>
                  <a:srgbClr val="FF0000"/>
                </a:solidFill>
              </a:rPr>
              <a:t>artificial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Agir </a:t>
            </a:r>
            <a:r>
              <a:rPr lang="pt-BR" sz="4000" dirty="0">
                <a:solidFill>
                  <a:srgbClr val="FF0000"/>
                </a:solidFill>
              </a:rPr>
              <a:t>indiferentes</a:t>
            </a:r>
            <a:r>
              <a:rPr lang="pt-BR" sz="4000" dirty="0"/>
              <a:t> às convenções sociais, como cínico (cão)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Não há bem comum, a ação é válida quando </a:t>
            </a:r>
            <a:r>
              <a:rPr lang="pt-BR" sz="4000" dirty="0">
                <a:solidFill>
                  <a:srgbClr val="FF0000"/>
                </a:solidFill>
              </a:rPr>
              <a:t>me traz benefícios</a:t>
            </a:r>
          </a:p>
          <a:p>
            <a:endParaRPr lang="pt-BR" sz="4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A7E84F-2AAD-488F-A6A9-9762B8D9B05C}"/>
              </a:ext>
            </a:extLst>
          </p:cNvPr>
          <p:cNvSpPr txBox="1"/>
          <p:nvPr/>
        </p:nvSpPr>
        <p:spPr>
          <a:xfrm>
            <a:off x="5890177" y="0"/>
            <a:ext cx="30020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Filosofia Anticultural e Atitude Anti-intelectual</a:t>
            </a:r>
          </a:p>
        </p:txBody>
      </p:sp>
    </p:spTree>
    <p:extLst>
      <p:ext uri="{BB962C8B-B14F-4D97-AF65-F5344CB8AC3E}">
        <p14:creationId xmlns:p14="http://schemas.microsoft.com/office/powerpoint/2010/main" val="5834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155EEC-B9E6-4966-876A-455F6146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0"/>
            <a:ext cx="6321287" cy="5895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F9DCCC-820D-41F3-97D4-F58F35B09749}"/>
              </a:ext>
            </a:extLst>
          </p:cNvPr>
          <p:cNvSpPr txBox="1"/>
          <p:nvPr/>
        </p:nvSpPr>
        <p:spPr>
          <a:xfrm>
            <a:off x="0" y="-13252"/>
            <a:ext cx="5658678" cy="67403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EPICURISMO (página 235)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Busca do Prazer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Combater o medo </a:t>
            </a:r>
            <a:r>
              <a:rPr lang="pt-BR" sz="3600" dirty="0"/>
              <a:t>e controlar o Prazer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Prudência (página 236)</a:t>
            </a:r>
            <a:r>
              <a:rPr lang="pt-BR" sz="3600" dirty="0"/>
              <a:t>: equilíbrio entre o </a:t>
            </a:r>
            <a:r>
              <a:rPr lang="pt-BR" sz="3600" dirty="0">
                <a:solidFill>
                  <a:srgbClr val="FF0000"/>
                </a:solidFill>
              </a:rPr>
              <a:t>prazer estático (repouso) </a:t>
            </a:r>
            <a:r>
              <a:rPr lang="pt-BR" sz="3600" dirty="0"/>
              <a:t>e o </a:t>
            </a:r>
            <a:r>
              <a:rPr lang="pt-BR" sz="3600" dirty="0">
                <a:solidFill>
                  <a:srgbClr val="FF0000"/>
                </a:solidFill>
              </a:rPr>
              <a:t>prazer dinâmico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u="sng" dirty="0">
                <a:solidFill>
                  <a:schemeClr val="tx1"/>
                </a:solidFill>
              </a:rPr>
              <a:t>Ataraxia ou </a:t>
            </a:r>
            <a:r>
              <a:rPr lang="pt-BR" sz="3600" b="1" u="sng" dirty="0" err="1">
                <a:solidFill>
                  <a:schemeClr val="tx1"/>
                </a:solidFill>
              </a:rPr>
              <a:t>Aponia</a:t>
            </a:r>
            <a:r>
              <a:rPr lang="pt-BR" sz="3600" b="1" u="sng" dirty="0">
                <a:solidFill>
                  <a:schemeClr val="tx1"/>
                </a:solidFill>
              </a:rPr>
              <a:t> (saudade do corpo)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 PROLEPSE – AÇÃO DA MEMÓRIA </a:t>
            </a:r>
          </a:p>
        </p:txBody>
      </p:sp>
    </p:spTree>
    <p:extLst>
      <p:ext uri="{BB962C8B-B14F-4D97-AF65-F5344CB8AC3E}">
        <p14:creationId xmlns:p14="http://schemas.microsoft.com/office/powerpoint/2010/main" val="397205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F7FB3C-50F0-466A-ADA8-7D3B1D84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71" y="0"/>
            <a:ext cx="5636729" cy="6473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003C4B-4C58-4FC8-9B42-702E1C37B1BE}"/>
              </a:ext>
            </a:extLst>
          </p:cNvPr>
          <p:cNvSpPr txBox="1"/>
          <p:nvPr/>
        </p:nvSpPr>
        <p:spPr>
          <a:xfrm>
            <a:off x="0" y="0"/>
            <a:ext cx="6440557" cy="67403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ESTOICISMO (PÁGINA 236)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Disciplina e Austeridade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Indiferença em relação ao sofrimento e às condições materiais </a:t>
            </a:r>
            <a:r>
              <a:rPr lang="pt-BR" sz="3600" dirty="0">
                <a:highlight>
                  <a:srgbClr val="FF0000"/>
                </a:highlight>
              </a:rPr>
              <a:t>(RESISTIR OU NÃO)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Aceitar que que há o bem e mal e você deve sempre optar pelo bem. </a:t>
            </a:r>
            <a:r>
              <a:rPr lang="pt-BR" sz="3600" dirty="0">
                <a:solidFill>
                  <a:srgbClr val="FF0000"/>
                </a:solidFill>
              </a:rPr>
              <a:t>Ato heroico</a:t>
            </a:r>
            <a:r>
              <a:rPr lang="pt-BR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Teoria da Dupla Causalidade (</a:t>
            </a:r>
            <a:r>
              <a:rPr lang="pt-BR" sz="3600" dirty="0" err="1"/>
              <a:t>Crisipo</a:t>
            </a:r>
            <a:r>
              <a:rPr lang="pt-BR" sz="3600" dirty="0"/>
              <a:t> de </a:t>
            </a:r>
            <a:r>
              <a:rPr lang="pt-BR" sz="3600" dirty="0" err="1"/>
              <a:t>Solis</a:t>
            </a:r>
            <a:r>
              <a:rPr lang="pt-BR" sz="3600" dirty="0"/>
              <a:t> 280 </a:t>
            </a:r>
            <a:r>
              <a:rPr lang="pt-BR" sz="3600" dirty="0" err="1"/>
              <a:t>aC</a:t>
            </a:r>
            <a:r>
              <a:rPr lang="pt-BR" sz="3600" dirty="0"/>
              <a:t>/208)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/>
          </a:p>
          <a:p>
            <a:endParaRPr lang="pt-BR" sz="3600" dirty="0"/>
          </a:p>
        </p:txBody>
      </p:sp>
      <p:pic>
        <p:nvPicPr>
          <p:cNvPr id="2052" name="Picture 4" descr="Quer obter mais conhecimentos matemáticos? Está no lugar certo ...">
            <a:extLst>
              <a:ext uri="{FF2B5EF4-FFF2-40B4-BE49-F238E27FC236}">
                <a16:creationId xmlns:a16="http://schemas.microsoft.com/office/drawing/2014/main" id="{593A6EDF-9F3C-42C1-BC23-8899755E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1242"/>
            <a:ext cx="6257925" cy="24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8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95365B-9E9F-465E-9478-675BF436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5" y="0"/>
            <a:ext cx="6493565" cy="6285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A3532A-BAED-4D08-BFDA-2F66081F6246}"/>
              </a:ext>
            </a:extLst>
          </p:cNvPr>
          <p:cNvSpPr txBox="1"/>
          <p:nvPr/>
        </p:nvSpPr>
        <p:spPr>
          <a:xfrm>
            <a:off x="0" y="0"/>
            <a:ext cx="5698435" cy="61863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O CETICISMO (página 237) </a:t>
            </a:r>
          </a:p>
          <a:p>
            <a:endParaRPr lang="pt-B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Cético: aquele que </a:t>
            </a:r>
            <a:r>
              <a:rPr lang="pt-BR" sz="3600" dirty="0">
                <a:solidFill>
                  <a:srgbClr val="FF0000"/>
                </a:solidFill>
              </a:rPr>
              <a:t>dúvida</a:t>
            </a:r>
            <a:r>
              <a:rPr lang="pt-BR" sz="3600" dirty="0"/>
              <a:t> de tudo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Não há verdade, toda a </a:t>
            </a:r>
            <a:r>
              <a:rPr lang="pt-BR" sz="3600" dirty="0">
                <a:solidFill>
                  <a:srgbClr val="FF0000"/>
                </a:solidFill>
              </a:rPr>
              <a:t>afirmação</a:t>
            </a:r>
            <a:r>
              <a:rPr lang="pt-BR" sz="3600" dirty="0"/>
              <a:t> gera uma cadeia de afirmação </a:t>
            </a:r>
            <a:r>
              <a:rPr lang="pt-BR" sz="3600" dirty="0">
                <a:solidFill>
                  <a:srgbClr val="FF0000"/>
                </a:solidFill>
              </a:rPr>
              <a:t>pendentes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Indiferentes à política e a religião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18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D230B-2054-41AA-B832-F7840DD1E23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FILOSOFIA MEDIEVAL página 239 – livro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DDC56B-3E07-44A9-BADA-C308D24DB955}"/>
              </a:ext>
            </a:extLst>
          </p:cNvPr>
          <p:cNvSpPr txBox="1"/>
          <p:nvPr/>
        </p:nvSpPr>
        <p:spPr>
          <a:xfrm>
            <a:off x="0" y="707886"/>
            <a:ext cx="4545496" cy="630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dirty="0"/>
              <a:t>A Filosofia Cristã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Édito de Milão e </a:t>
            </a:r>
            <a:r>
              <a:rPr lang="pt-BR" sz="2400" dirty="0" err="1"/>
              <a:t>tessalônica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Patrística – Santo Agostinho e Plotino no século IV </a:t>
            </a:r>
            <a:r>
              <a:rPr lang="pt-BR" sz="2400" dirty="0" err="1"/>
              <a:t>dC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Escolástica – Começa no século IX e tem seu auge no XII e XV.</a:t>
            </a:r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Império Carolíngio (Século IX – fundamental para a Idade média) </a:t>
            </a:r>
          </a:p>
        </p:txBody>
      </p:sp>
      <p:pic>
        <p:nvPicPr>
          <p:cNvPr id="6" name="Picture 2" descr="Resultado de imagem para império carolíngio">
            <a:extLst>
              <a:ext uri="{FF2B5EF4-FFF2-40B4-BE49-F238E27FC236}">
                <a16:creationId xmlns:a16="http://schemas.microsoft.com/office/drawing/2014/main" id="{9D814539-0104-46C3-925C-EB9A52BD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5" y="707886"/>
            <a:ext cx="7646505" cy="61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74C4E5B-F5FA-435E-B8C8-93973B381820}"/>
              </a:ext>
            </a:extLst>
          </p:cNvPr>
          <p:cNvSpPr txBox="1"/>
          <p:nvPr/>
        </p:nvSpPr>
        <p:spPr>
          <a:xfrm>
            <a:off x="-1" y="0"/>
            <a:ext cx="5075583" cy="637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dirty="0"/>
              <a:t>Surgimento das</a:t>
            </a:r>
          </a:p>
          <a:p>
            <a:r>
              <a:rPr lang="pt-BR" sz="4400" dirty="0"/>
              <a:t>	UNIVERSIDADES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As primeiras: Bolonha (1088); Oxford (1096); Paris (1170); Pádua (1222); Colônia (1388)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Reunião de professores e alunos em CAMPUS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Discutia-se muito: Ciência Autônoma X Subordinação do conhecimento à FÉ. </a:t>
            </a:r>
          </a:p>
        </p:txBody>
      </p:sp>
      <p:pic>
        <p:nvPicPr>
          <p:cNvPr id="3076" name="Picture 4" descr="Resultado de imagem para berengário de tours">
            <a:extLst>
              <a:ext uri="{FF2B5EF4-FFF2-40B4-BE49-F238E27FC236}">
                <a16:creationId xmlns:a16="http://schemas.microsoft.com/office/drawing/2014/main" id="{7598D5B6-BC6E-4061-8820-138BC4D6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83" y="1"/>
            <a:ext cx="3651282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120DE5D-014B-415B-A6EF-FD9AFA013171}"/>
              </a:ext>
            </a:extLst>
          </p:cNvPr>
          <p:cNvSpPr txBox="1"/>
          <p:nvPr/>
        </p:nvSpPr>
        <p:spPr>
          <a:xfrm>
            <a:off x="5075582" y="3631096"/>
            <a:ext cx="36443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BERENGARIO DE TOURS</a:t>
            </a:r>
          </a:p>
        </p:txBody>
      </p:sp>
      <p:pic>
        <p:nvPicPr>
          <p:cNvPr id="3078" name="Picture 6" descr="Resultado de imagem para BISPO PEDRO DAMIÃO">
            <a:extLst>
              <a:ext uri="{FF2B5EF4-FFF2-40B4-BE49-F238E27FC236}">
                <a16:creationId xmlns:a16="http://schemas.microsoft.com/office/drawing/2014/main" id="{672E0A5C-6EE1-47DC-B587-5E064E9C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65" y="1753075"/>
            <a:ext cx="3463549" cy="51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4F0E91-8781-491A-8ED5-14DB788B1643}"/>
              </a:ext>
            </a:extLst>
          </p:cNvPr>
          <p:cNvSpPr txBox="1"/>
          <p:nvPr/>
        </p:nvSpPr>
        <p:spPr>
          <a:xfrm>
            <a:off x="8719930" y="6109252"/>
            <a:ext cx="3472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BISPO PEDRO DAMIÃO</a:t>
            </a:r>
          </a:p>
        </p:txBody>
      </p:sp>
    </p:spTree>
    <p:extLst>
      <p:ext uri="{BB962C8B-B14F-4D97-AF65-F5344CB8AC3E}">
        <p14:creationId xmlns:p14="http://schemas.microsoft.com/office/powerpoint/2010/main" val="59709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8FC382-3887-4E91-A5A4-942DB8C6A896}"/>
              </a:ext>
            </a:extLst>
          </p:cNvPr>
          <p:cNvSpPr txBox="1"/>
          <p:nvPr/>
        </p:nvSpPr>
        <p:spPr>
          <a:xfrm>
            <a:off x="-1" y="0"/>
            <a:ext cx="691763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800" dirty="0"/>
              <a:t>A PATRÍSTICA – página 238</a:t>
            </a:r>
          </a:p>
        </p:txBody>
      </p:sp>
      <p:pic>
        <p:nvPicPr>
          <p:cNvPr id="1026" name="Picture 2" descr="Oração de Santo Agostinho após sua conversão - Formação">
            <a:extLst>
              <a:ext uri="{FF2B5EF4-FFF2-40B4-BE49-F238E27FC236}">
                <a16:creationId xmlns:a16="http://schemas.microsoft.com/office/drawing/2014/main" id="{F0475ADD-B76C-4FAD-92FB-30486D09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830996"/>
            <a:ext cx="6718852" cy="60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D3E779E-FF64-4A28-AE12-75A52E8C4AB0}"/>
              </a:ext>
            </a:extLst>
          </p:cNvPr>
          <p:cNvSpPr txBox="1"/>
          <p:nvPr/>
        </p:nvSpPr>
        <p:spPr>
          <a:xfrm>
            <a:off x="-1" y="830996"/>
            <a:ext cx="5473149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Influências: Maniqueísmo e Platonismo (mal –não ser (de onde vem?) x bem – luz/reflexo de Deus)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Teoria da Iluminação: Mundo das Ideias (DEUS) que criou o mundo humano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 homem recebe de DEUS as ideias divinas presentes na Memória (reminiscência) (p.239)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Cidade de DEUS e dos HOMENS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228CA2-11E9-48CD-BA2B-78703310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95" y="2019317"/>
            <a:ext cx="9793357" cy="49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CFF279-117E-456C-B23B-F16956C94D7F}"/>
              </a:ext>
            </a:extLst>
          </p:cNvPr>
          <p:cNvSpPr txBox="1"/>
          <p:nvPr/>
        </p:nvSpPr>
        <p:spPr>
          <a:xfrm>
            <a:off x="0" y="0"/>
            <a:ext cx="560567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accent6">
                    <a:lumMod val="75000"/>
                  </a:schemeClr>
                </a:solidFill>
              </a:rPr>
              <a:t>METAFÍSICA E FÍSICA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794013-88B2-4180-ABBB-64DDED327F4A}"/>
              </a:ext>
            </a:extLst>
          </p:cNvPr>
          <p:cNvSpPr txBox="1"/>
          <p:nvPr/>
        </p:nvSpPr>
        <p:spPr>
          <a:xfrm>
            <a:off x="0" y="1938992"/>
            <a:ext cx="5897217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NÃO HÁ MUNDO DAS IDEIAS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O CONHECIMENTO É EMPÍRICO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TODO SER É CAUSADO NA NATUREZA: 1 - CAUSA FORMAL; 2 – CAUSA MATERIAL; 3 – CAUSA EFICIENTE; 4 – CAUSA FINAL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CAUSA PRIMEIRA (DO MOVIMENTO ETERNO)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IMATERIAL, ETERNO, FIXO SEMPRE EXISTIU – ELE É PERFEITO E, SEGUNDO ARISTÓTELES </a:t>
            </a:r>
            <a:r>
              <a:rPr lang="pt-BR" sz="2400" dirty="0">
                <a:highlight>
                  <a:srgbClr val="FF0000"/>
                </a:highlight>
              </a:rPr>
              <a:t>NÃO AMA OS HOMENS</a:t>
            </a:r>
          </a:p>
          <a:p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7BC6789-058C-41D4-BC8F-1E842C947DCE}"/>
              </a:ext>
            </a:extLst>
          </p:cNvPr>
          <p:cNvCxnSpPr/>
          <p:nvPr/>
        </p:nvCxnSpPr>
        <p:spPr>
          <a:xfrm flipV="1">
            <a:off x="5373759" y="2570922"/>
            <a:ext cx="184205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BCD7CF-5FF4-4CD2-A997-51CE36FE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64" y="0"/>
            <a:ext cx="4909636" cy="4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14A1C4-EBDE-4A6A-AD43-3BF5CE186C3E}"/>
              </a:ext>
            </a:extLst>
          </p:cNvPr>
          <p:cNvSpPr txBox="1"/>
          <p:nvPr/>
        </p:nvSpPr>
        <p:spPr>
          <a:xfrm>
            <a:off x="7282364" y="3956776"/>
            <a:ext cx="32001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PURITAS – ANTONIO CORRADINI</a:t>
            </a:r>
          </a:p>
        </p:txBody>
      </p:sp>
    </p:spTree>
    <p:extLst>
      <p:ext uri="{BB962C8B-B14F-4D97-AF65-F5344CB8AC3E}">
        <p14:creationId xmlns:p14="http://schemas.microsoft.com/office/powerpoint/2010/main" val="1134431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AUGUSTO</dc:creator>
  <cp:lastModifiedBy>CARLOS AUGUSTO</cp:lastModifiedBy>
  <cp:revision>7</cp:revision>
  <dcterms:created xsi:type="dcterms:W3CDTF">2020-04-15T17:20:34Z</dcterms:created>
  <dcterms:modified xsi:type="dcterms:W3CDTF">2020-04-27T19:38:40Z</dcterms:modified>
</cp:coreProperties>
</file>