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5" r:id="rId3"/>
    <p:sldId id="258" r:id="rId4"/>
    <p:sldId id="269" r:id="rId5"/>
    <p:sldId id="260" r:id="rId6"/>
    <p:sldId id="277" r:id="rId7"/>
    <p:sldId id="278" r:id="rId8"/>
    <p:sldId id="259" r:id="rId9"/>
    <p:sldId id="279" r:id="rId10"/>
    <p:sldId id="261" r:id="rId11"/>
    <p:sldId id="283" r:id="rId12"/>
    <p:sldId id="270" r:id="rId13"/>
    <p:sldId id="263" r:id="rId14"/>
    <p:sldId id="280" r:id="rId15"/>
    <p:sldId id="281" r:id="rId16"/>
    <p:sldId id="267" r:id="rId17"/>
    <p:sldId id="268" r:id="rId18"/>
    <p:sldId id="271" r:id="rId19"/>
    <p:sldId id="284" r:id="rId20"/>
    <p:sldId id="285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5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E4026-ADC8-4101-AA4F-386279F6B362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36648-4E7A-4B2F-B744-95857E881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6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36648-4E7A-4B2F-B744-95857E8810E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598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6648-4E7A-4B2F-B744-95857E8810E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35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4ED8-4FFA-4FB4-9BE8-9279BB4CDD7C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2C3-4D4E-4B27-975A-4093C9CFBA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380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4ED8-4FFA-4FB4-9BE8-9279BB4CDD7C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2C3-4D4E-4B27-975A-4093C9CFBA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79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4ED8-4FFA-4FB4-9BE8-9279BB4CDD7C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2C3-4D4E-4B27-975A-4093C9CFBA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54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4ED8-4FFA-4FB4-9BE8-9279BB4CDD7C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2C3-4D4E-4B27-975A-4093C9CFBA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59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4ED8-4FFA-4FB4-9BE8-9279BB4CDD7C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2C3-4D4E-4B27-975A-4093C9CFBA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578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4ED8-4FFA-4FB4-9BE8-9279BB4CDD7C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2C3-4D4E-4B27-975A-4093C9CFBA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695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4ED8-4FFA-4FB4-9BE8-9279BB4CDD7C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2C3-4D4E-4B27-975A-4093C9CFBA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87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4ED8-4FFA-4FB4-9BE8-9279BB4CDD7C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2C3-4D4E-4B27-975A-4093C9CFBA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187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4ED8-4FFA-4FB4-9BE8-9279BB4CDD7C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2C3-4D4E-4B27-975A-4093C9CFBA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6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4ED8-4FFA-4FB4-9BE8-9279BB4CDD7C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2C3-4D4E-4B27-975A-4093C9CFBA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50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4ED8-4FFA-4FB4-9BE8-9279BB4CDD7C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2C3-4D4E-4B27-975A-4093C9CFBA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281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54ED8-4FFA-4FB4-9BE8-9279BB4CDD7C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082C3-4D4E-4B27-975A-4093C9CFBA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51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escola.com/wp-content/uploads/2009/04/piet&#224;-fra-angelico_149120063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1466" TargetMode="External"/><Relationship Id="rId3" Type="http://schemas.openxmlformats.org/officeDocument/2006/relationships/hyperlink" Target="https://pt.wikipedia.org/wiki/1386" TargetMode="External"/><Relationship Id="rId7" Type="http://schemas.openxmlformats.org/officeDocument/2006/relationships/hyperlink" Target="https://pt.wikipedia.org/wiki/13_de_dezembro" TargetMode="External"/><Relationship Id="rId2" Type="http://schemas.openxmlformats.org/officeDocument/2006/relationships/hyperlink" Target="https://pt.wikipedia.org/wiki/Circ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t.wikipedia.org/wiki/It%C3%A1lia" TargetMode="External"/><Relationship Id="rId11" Type="http://schemas.openxmlformats.org/officeDocument/2006/relationships/image" Target="../media/image21.jpeg"/><Relationship Id="rId5" Type="http://schemas.openxmlformats.org/officeDocument/2006/relationships/hyperlink" Target="https://pt.wikipedia.org/wiki/Rep%C3%BAblica_Florentina" TargetMode="External"/><Relationship Id="rId10" Type="http://schemas.openxmlformats.org/officeDocument/2006/relationships/image" Target="../media/image20.jpeg"/><Relationship Id="rId4" Type="http://schemas.openxmlformats.org/officeDocument/2006/relationships/hyperlink" Target="https://pt.wikipedia.org/wiki/Floren%C3%A7a" TargetMode="External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pt.wikipedia.org/wiki/Ficheiro:Portrait_of_a_Man_by_Jan_van_Eyck-small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340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3314700" cy="4095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7852"/>
            <a:ext cx="3810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3678627" y="1811629"/>
            <a:ext cx="620700" cy="278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3678627" y="2332736"/>
            <a:ext cx="620700" cy="278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52770"/>
            <a:ext cx="47870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ta para a direita 9"/>
          <p:cNvSpPr/>
          <p:nvPr/>
        </p:nvSpPr>
        <p:spPr>
          <a:xfrm>
            <a:off x="3678627" y="2843063"/>
            <a:ext cx="620700" cy="278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483" y="2827279"/>
            <a:ext cx="23935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ta para a direita 11"/>
          <p:cNvSpPr/>
          <p:nvPr/>
        </p:nvSpPr>
        <p:spPr>
          <a:xfrm>
            <a:off x="3678627" y="3416176"/>
            <a:ext cx="620700" cy="278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574" y="3326685"/>
            <a:ext cx="413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Resultado de image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353"/>
            <a:ext cx="3255818" cy="344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95536" y="6453336"/>
            <a:ext cx="24482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Dante Alighieri</a:t>
            </a:r>
          </a:p>
        </p:txBody>
      </p:sp>
      <p:sp>
        <p:nvSpPr>
          <p:cNvPr id="6" name="Retângulo 5"/>
          <p:cNvSpPr/>
          <p:nvPr/>
        </p:nvSpPr>
        <p:spPr>
          <a:xfrm>
            <a:off x="3278495" y="4237104"/>
            <a:ext cx="45720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pt-BR" sz="2400" dirty="0"/>
              <a:t>“O medo se deve somente àquelas coisas que podem causar algum tipo de dano; As outras não, pois não fazem nenhum mal.”</a:t>
            </a:r>
          </a:p>
          <a:p>
            <a:endParaRPr lang="pt-BR" sz="2400" dirty="0"/>
          </a:p>
          <a:p>
            <a:r>
              <a:rPr lang="pt-BR" sz="2400" i="1" dirty="0"/>
              <a:t>A divina comédia</a:t>
            </a:r>
          </a:p>
        </p:txBody>
      </p:sp>
    </p:spTree>
    <p:extLst>
      <p:ext uri="{BB962C8B-B14F-4D97-AF65-F5344CB8AC3E}">
        <p14:creationId xmlns:p14="http://schemas.microsoft.com/office/powerpoint/2010/main" val="1113238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1" y="26718"/>
            <a:ext cx="6715728" cy="5048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" y="531544"/>
            <a:ext cx="9127489" cy="620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6732239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378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 PRIMAVERA” DE BOTTICELLI SEGUNDO A METODOLOGIA DE ANÁLISE DE ...">
            <a:extLst>
              <a:ext uri="{FF2B5EF4-FFF2-40B4-BE49-F238E27FC236}">
                <a16:creationId xmlns:a16="http://schemas.microsoft.com/office/drawing/2014/main" id="{CD93FA83-405C-458B-89C8-A74C2A471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452"/>
            <a:ext cx="9144000" cy="640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A40A064-BD35-4846-818F-16EB41ADFD90}"/>
              </a:ext>
            </a:extLst>
          </p:cNvPr>
          <p:cNvSpPr txBox="1"/>
          <p:nvPr/>
        </p:nvSpPr>
        <p:spPr>
          <a:xfrm>
            <a:off x="0" y="5733256"/>
            <a:ext cx="334786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</a:t>
            </a:r>
            <a:r>
              <a:rPr lang="pt-BR" dirty="0" err="1"/>
              <a:t>primavara</a:t>
            </a:r>
            <a:r>
              <a:rPr lang="pt-BR" dirty="0"/>
              <a:t> (c 1478), de Botticelli. Dimensões: 2,03m x 3,14m. Florença.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09B572B-CDE5-44D9-A375-AEC5A3E047D7}"/>
              </a:ext>
            </a:extLst>
          </p:cNvPr>
          <p:cNvSpPr txBox="1"/>
          <p:nvPr/>
        </p:nvSpPr>
        <p:spPr>
          <a:xfrm>
            <a:off x="5292080" y="260649"/>
            <a:ext cx="187220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cupido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563BE8A-2F4D-4E8A-A6FD-614F371C8BE0}"/>
              </a:ext>
            </a:extLst>
          </p:cNvPr>
          <p:cNvSpPr txBox="1"/>
          <p:nvPr/>
        </p:nvSpPr>
        <p:spPr>
          <a:xfrm>
            <a:off x="4499992" y="5301208"/>
            <a:ext cx="129614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Vênus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B2E7F4C-60DA-4E42-A48A-571E095512EA}"/>
              </a:ext>
            </a:extLst>
          </p:cNvPr>
          <p:cNvSpPr txBox="1"/>
          <p:nvPr/>
        </p:nvSpPr>
        <p:spPr>
          <a:xfrm>
            <a:off x="7164288" y="1277311"/>
            <a:ext cx="165618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Zéfiro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FAC0F8E-E305-42DA-BCE8-006386CA9EED}"/>
              </a:ext>
            </a:extLst>
          </p:cNvPr>
          <p:cNvSpPr txBox="1"/>
          <p:nvPr/>
        </p:nvSpPr>
        <p:spPr>
          <a:xfrm>
            <a:off x="7380312" y="5733256"/>
            <a:ext cx="165618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NIFA CLÓRIS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1899982-1C70-4D1E-89A7-2FAB881A72C5}"/>
              </a:ext>
            </a:extLst>
          </p:cNvPr>
          <p:cNvSpPr txBox="1"/>
          <p:nvPr/>
        </p:nvSpPr>
        <p:spPr>
          <a:xfrm>
            <a:off x="1547664" y="1124744"/>
            <a:ext cx="2016224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 err="1"/>
              <a:t>Aglaé</a:t>
            </a:r>
            <a:r>
              <a:rPr lang="pt-BR" dirty="0"/>
              <a:t> – doar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err="1"/>
              <a:t>Eufrosina</a:t>
            </a:r>
            <a:r>
              <a:rPr lang="pt-BR" dirty="0"/>
              <a:t> – receber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err="1"/>
              <a:t>Talia</a:t>
            </a:r>
            <a:r>
              <a:rPr lang="pt-BR" dirty="0"/>
              <a:t> - devolver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B7DA3A4-C19E-4608-84ED-E2566026CA6B}"/>
              </a:ext>
            </a:extLst>
          </p:cNvPr>
          <p:cNvSpPr txBox="1"/>
          <p:nvPr/>
        </p:nvSpPr>
        <p:spPr>
          <a:xfrm>
            <a:off x="0" y="5013176"/>
            <a:ext cx="1296144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MERCÚRIO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C17899B-E010-4FE9-A7C9-7034C4637E87}"/>
              </a:ext>
            </a:extLst>
          </p:cNvPr>
          <p:cNvSpPr txBox="1"/>
          <p:nvPr/>
        </p:nvSpPr>
        <p:spPr>
          <a:xfrm>
            <a:off x="5796136" y="6102588"/>
            <a:ext cx="129614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flora</a:t>
            </a:r>
          </a:p>
        </p:txBody>
      </p:sp>
    </p:spTree>
    <p:extLst>
      <p:ext uri="{BB962C8B-B14F-4D97-AF65-F5344CB8AC3E}">
        <p14:creationId xmlns:p14="http://schemas.microsoft.com/office/powerpoint/2010/main" val="1255900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O casamento de maria e josé Rafael Sanz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7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m para escola de atenas rafael sanz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0"/>
            <a:ext cx="5162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6237312"/>
            <a:ext cx="356388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Rafael </a:t>
            </a:r>
            <a:r>
              <a:rPr lang="pt-BR" dirty="0" err="1"/>
              <a:t>Sanzio</a:t>
            </a:r>
            <a:r>
              <a:rPr lang="pt-BR" dirty="0"/>
              <a:t> – Casamento de Maria e José (Séc. XV)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44008" y="6488668"/>
            <a:ext cx="35638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Rafael </a:t>
            </a:r>
            <a:r>
              <a:rPr lang="pt-BR" dirty="0" err="1"/>
              <a:t>Sanzio</a:t>
            </a:r>
            <a:r>
              <a:rPr lang="pt-BR" dirty="0"/>
              <a:t> – Escola de Atenas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939797" y="0"/>
            <a:ext cx="1879168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2000" dirty="0"/>
              <a:t>Caracterização:</a:t>
            </a:r>
          </a:p>
          <a:p>
            <a:pPr algn="ctr"/>
            <a:r>
              <a:rPr lang="pt-BR" sz="2000" dirty="0"/>
              <a:t>PERSPECTIVA</a:t>
            </a:r>
          </a:p>
          <a:p>
            <a:pPr algn="ctr"/>
            <a:r>
              <a:rPr lang="pt-BR" sz="2000" dirty="0"/>
              <a:t>PROFUNDIDADE</a:t>
            </a:r>
          </a:p>
          <a:p>
            <a:pPr algn="ctr"/>
            <a:r>
              <a:rPr lang="pt-BR" sz="2000" dirty="0"/>
              <a:t>REALISMO</a:t>
            </a:r>
          </a:p>
          <a:p>
            <a:pPr algn="ctr"/>
            <a:r>
              <a:rPr lang="pt-BR" sz="2000" dirty="0"/>
              <a:t>CLÁSSICO</a:t>
            </a:r>
          </a:p>
        </p:txBody>
      </p:sp>
    </p:spTree>
    <p:extLst>
      <p:ext uri="{BB962C8B-B14F-4D97-AF65-F5344CB8AC3E}">
        <p14:creationId xmlns:p14="http://schemas.microsoft.com/office/powerpoint/2010/main" val="1539479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" y="188640"/>
            <a:ext cx="345945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635896" y="188640"/>
            <a:ext cx="5256584" cy="2215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/>
              <a:t>ESCREVE UM TRATADO </a:t>
            </a:r>
            <a:r>
              <a:rPr lang="pt-BR" sz="2400" i="1" dirty="0"/>
              <a:t>Da pintura</a:t>
            </a:r>
          </a:p>
          <a:p>
            <a:r>
              <a:rPr lang="pt-BR" sz="2400" i="1" dirty="0"/>
              <a:t>PERSPECTIVA ALBERTIANA</a:t>
            </a:r>
          </a:p>
          <a:p>
            <a:r>
              <a:rPr lang="pt-BR" sz="2400" i="1" dirty="0"/>
              <a:t>“o artista deve se distanciar daquilo que não vê e apenas representar aquilo que aparece aos olhos</a:t>
            </a:r>
            <a:r>
              <a:rPr lang="pt-BR" i="1" dirty="0"/>
              <a:t>” (1404 – 1472 )</a:t>
            </a:r>
          </a:p>
          <a:p>
            <a:endParaRPr lang="pt-BR" dirty="0"/>
          </a:p>
        </p:txBody>
      </p:sp>
      <p:pic>
        <p:nvPicPr>
          <p:cNvPr id="8196" name="Picture 4" descr="Resultado de imagem para esquema gráfico de Leon Battista Alber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919" y="2095500"/>
            <a:ext cx="5427577" cy="4762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7253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81A97A6-9E32-43AF-8249-7E270023BEF5}"/>
              </a:ext>
            </a:extLst>
          </p:cNvPr>
          <p:cNvSpPr txBox="1"/>
          <p:nvPr/>
        </p:nvSpPr>
        <p:spPr>
          <a:xfrm>
            <a:off x="0" y="0"/>
            <a:ext cx="4932040" cy="68634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4000" dirty="0"/>
              <a:t>ARQUITETURA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dirty="0"/>
              <a:t>Proporcionalidade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dirty="0"/>
              <a:t>Filippo </a:t>
            </a:r>
            <a:r>
              <a:rPr lang="pt-BR" sz="4000" dirty="0" err="1"/>
              <a:t>Brunelleschi</a:t>
            </a:r>
            <a:r>
              <a:rPr lang="pt-BR" sz="4000" dirty="0"/>
              <a:t> (1377-1446) – Matemática e Geometria: Exemplo – Igreja Santa Maria </a:t>
            </a:r>
            <a:r>
              <a:rPr lang="pt-BR" sz="4000" dirty="0" err="1"/>
              <a:t>del</a:t>
            </a:r>
            <a:r>
              <a:rPr lang="pt-BR" sz="4000" dirty="0"/>
              <a:t> Fiore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4000" dirty="0"/>
          </a:p>
        </p:txBody>
      </p:sp>
      <p:pic>
        <p:nvPicPr>
          <p:cNvPr id="2050" name="Picture 2" descr="Florence: Cathedral | Arte renascentista, História da arte e ...">
            <a:extLst>
              <a:ext uri="{FF2B5EF4-FFF2-40B4-BE49-F238E27FC236}">
                <a16:creationId xmlns:a16="http://schemas.microsoft.com/office/drawing/2014/main" id="{4D14EE64-A95D-46AA-AFC8-B07C7EEBA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-25828"/>
            <a:ext cx="4188634" cy="688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20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 Duomo de Florença: a catedral de Santa Maria del Fiore - O Guia ...">
            <a:extLst>
              <a:ext uri="{FF2B5EF4-FFF2-40B4-BE49-F238E27FC236}">
                <a16:creationId xmlns:a16="http://schemas.microsoft.com/office/drawing/2014/main" id="{BAF38E35-9B96-425D-A775-CFA1C8706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5"/>
            <a:ext cx="9144000" cy="685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329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m para o homem vitruvi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 descr="C:\Users\Carlos\Desktop\Sociologia\3 ano\H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56792"/>
            <a:ext cx="4716017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arlos\Desktop\Sociologia\3 ano\giocon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4283968" cy="530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5517232"/>
            <a:ext cx="471601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 O homem </a:t>
            </a:r>
            <a:r>
              <a:rPr lang="pt-BR" dirty="0" err="1"/>
              <a:t>vitruviano</a:t>
            </a:r>
            <a:r>
              <a:rPr lang="pt-BR" dirty="0"/>
              <a:t> – medidas ideais e harmônicas do corpo humano.  </a:t>
            </a:r>
          </a:p>
          <a:p>
            <a:r>
              <a:rPr lang="pt-BR" dirty="0"/>
              <a:t>Redução do corpo.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860032" y="5517232"/>
            <a:ext cx="428396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 La Gioconda – O imutável do desenho.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55575" y="160338"/>
            <a:ext cx="888092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LEONARDO DA VINCI – Séc. XV e XVI</a:t>
            </a:r>
          </a:p>
        </p:txBody>
      </p:sp>
      <p:pic>
        <p:nvPicPr>
          <p:cNvPr id="6146" name="Picture 2" descr="Marco Histórico: Os desenhos de Leonardo">
            <a:extLst>
              <a:ext uri="{FF2B5EF4-FFF2-40B4-BE49-F238E27FC236}">
                <a16:creationId xmlns:a16="http://schemas.microsoft.com/office/drawing/2014/main" id="{20E45CA6-BD0F-46B7-88EF-1BA2CFAF4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917637"/>
            <a:ext cx="9144002" cy="59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89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rlos\Desktop\Sociologia\3 ano\santa-cei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925165"/>
            <a:ext cx="8742363" cy="466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3528" y="476672"/>
            <a:ext cx="803803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A Santa Ceia – Uso da Simetria e Perspectiva: Observas as linhas e o ponto central </a:t>
            </a:r>
          </a:p>
          <a:p>
            <a:r>
              <a:rPr lang="pt-BR" dirty="0"/>
              <a:t>Em Cristo</a:t>
            </a:r>
          </a:p>
        </p:txBody>
      </p:sp>
    </p:spTree>
    <p:extLst>
      <p:ext uri="{BB962C8B-B14F-4D97-AF65-F5344CB8AC3E}">
        <p14:creationId xmlns:p14="http://schemas.microsoft.com/office/powerpoint/2010/main" val="2120542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nascimento">
            <a:extLst>
              <a:ext uri="{FF2B5EF4-FFF2-40B4-BE49-F238E27FC236}">
                <a16:creationId xmlns:a16="http://schemas.microsoft.com/office/drawing/2014/main" id="{622E36E0-A9AB-4053-B76B-865560BCC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16" y="369331"/>
            <a:ext cx="4612515" cy="649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ESCULTURAS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40516" y="5964932"/>
            <a:ext cx="376835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err="1"/>
              <a:t>Verrocchio</a:t>
            </a:r>
            <a:r>
              <a:rPr lang="pt-BR" dirty="0"/>
              <a:t> Séc. XV. Altura, 1,26m. </a:t>
            </a:r>
            <a:r>
              <a:rPr lang="pt-BR" dirty="0" err="1"/>
              <a:t>Museo</a:t>
            </a:r>
            <a:r>
              <a:rPr lang="pt-BR" dirty="0"/>
              <a:t> </a:t>
            </a:r>
            <a:r>
              <a:rPr lang="pt-BR" dirty="0" err="1"/>
              <a:t>Nazionale</a:t>
            </a:r>
            <a:r>
              <a:rPr lang="pt-BR" dirty="0"/>
              <a:t>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Bargello</a:t>
            </a:r>
            <a:r>
              <a:rPr lang="pt-BR" dirty="0"/>
              <a:t>, Florença </a:t>
            </a:r>
          </a:p>
        </p:txBody>
      </p:sp>
      <p:pic>
        <p:nvPicPr>
          <p:cNvPr id="1028" name="Picture 4" descr="Resultado de imagem para davi de michelangelo florenç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9332"/>
            <a:ext cx="4211961" cy="648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6311011" y="5842337"/>
            <a:ext cx="284380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err="1"/>
              <a:t>Michelângelo</a:t>
            </a:r>
            <a:r>
              <a:rPr lang="pt-BR" dirty="0"/>
              <a:t> Séc. XVI, Altura, 4,10m. Museu da Academia de Florença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BE4B95D-3C88-499C-ADB5-6CD70011261F}"/>
              </a:ext>
            </a:extLst>
          </p:cNvPr>
          <p:cNvSpPr txBox="1"/>
          <p:nvPr/>
        </p:nvSpPr>
        <p:spPr>
          <a:xfrm>
            <a:off x="3923928" y="620688"/>
            <a:ext cx="1800200" cy="203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Expressões faciais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Mãos: força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Imagem de um homem decidido (realismo)</a:t>
            </a:r>
          </a:p>
        </p:txBody>
      </p:sp>
    </p:spTree>
    <p:extLst>
      <p:ext uri="{BB962C8B-B14F-4D97-AF65-F5344CB8AC3E}">
        <p14:creationId xmlns:p14="http://schemas.microsoft.com/office/powerpoint/2010/main" val="1431867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età de Michelangelo: análise da escultura - Toda Matéria">
            <a:extLst>
              <a:ext uri="{FF2B5EF4-FFF2-40B4-BE49-F238E27FC236}">
                <a16:creationId xmlns:a16="http://schemas.microsoft.com/office/drawing/2014/main" id="{65FEFD51-DD2C-4098-848E-BFCFB1E1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C42FB91-C0F3-46E9-AD06-D828CB344617}"/>
              </a:ext>
            </a:extLst>
          </p:cNvPr>
          <p:cNvSpPr txBox="1"/>
          <p:nvPr/>
        </p:nvSpPr>
        <p:spPr>
          <a:xfrm>
            <a:off x="0" y="0"/>
            <a:ext cx="320384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err="1"/>
              <a:t>Pietà</a:t>
            </a:r>
            <a:r>
              <a:rPr lang="pt-BR" dirty="0"/>
              <a:t> (1499), de </a:t>
            </a:r>
            <a:r>
              <a:rPr lang="pt-BR" dirty="0" err="1"/>
              <a:t>Michelângelo</a:t>
            </a:r>
            <a:r>
              <a:rPr lang="pt-BR" dirty="0"/>
              <a:t>. Dimensões: 1,74m x 1,95m x 64 cm. Basílica de São Pedro no Vaticano</a:t>
            </a:r>
          </a:p>
        </p:txBody>
      </p:sp>
    </p:spTree>
    <p:extLst>
      <p:ext uri="{BB962C8B-B14F-4D97-AF65-F5344CB8AC3E}">
        <p14:creationId xmlns:p14="http://schemas.microsoft.com/office/powerpoint/2010/main" val="3600190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95736" y="260648"/>
            <a:ext cx="6696744" cy="26776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/>
              <a:t>„Miséria e injustiça acabarão por desaparecer se for permitido à pura luz da razão penetrar nas cavernas escuras da ignorância, da superstição e do ódio.“ — Erasmo de Rotterdam</a:t>
            </a:r>
            <a:br>
              <a:rPr lang="pt-BR" sz="2400" dirty="0"/>
            </a:br>
            <a:br>
              <a:rPr lang="pt-BR" sz="2400" dirty="0"/>
            </a:br>
            <a:r>
              <a:rPr lang="pt-BR" sz="2400" dirty="0"/>
              <a:t>Referência: https://citacoes.in/autores/erasmo-de-rotterdam/</a:t>
            </a:r>
          </a:p>
        </p:txBody>
      </p:sp>
      <p:pic>
        <p:nvPicPr>
          <p:cNvPr id="1026" name="Picture 2" descr="Erasmo de Rotterdam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6497"/>
            <a:ext cx="2016224" cy="272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79512" y="2938304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Erasmo de Rotterdam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8580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. Meditação sobre a Criação do Homem - Filoteia | Rumo à Santidade">
            <a:extLst>
              <a:ext uri="{FF2B5EF4-FFF2-40B4-BE49-F238E27FC236}">
                <a16:creationId xmlns:a16="http://schemas.microsoft.com/office/drawing/2014/main" id="{721C2E31-EED4-4F6E-9B7B-4AEC37A5E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C72950C-2985-448D-BECD-24F81F09F1A8}"/>
              </a:ext>
            </a:extLst>
          </p:cNvPr>
          <p:cNvSpPr txBox="1"/>
          <p:nvPr/>
        </p:nvSpPr>
        <p:spPr>
          <a:xfrm>
            <a:off x="0" y="0"/>
            <a:ext cx="4139952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/>
              <a:t>A criação do Homem (1511), Capela Cistina no Vaticano</a:t>
            </a:r>
          </a:p>
          <a:p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Ideal de beleza</a:t>
            </a:r>
          </a:p>
        </p:txBody>
      </p:sp>
    </p:spTree>
    <p:extLst>
      <p:ext uri="{BB962C8B-B14F-4D97-AF65-F5344CB8AC3E}">
        <p14:creationId xmlns:p14="http://schemas.microsoft.com/office/powerpoint/2010/main" val="160237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0"/>
            <a:ext cx="8582025" cy="2771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5" name="Conector reto 4"/>
          <p:cNvCxnSpPr/>
          <p:nvPr/>
        </p:nvCxnSpPr>
        <p:spPr>
          <a:xfrm>
            <a:off x="7956376" y="908720"/>
            <a:ext cx="90663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>
            <a:stCxn id="3074" idx="1"/>
            <a:endCxn id="3074" idx="3"/>
          </p:cNvCxnSpPr>
          <p:nvPr/>
        </p:nvCxnSpPr>
        <p:spPr>
          <a:xfrm>
            <a:off x="280987" y="1385888"/>
            <a:ext cx="858202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280987" y="1772816"/>
            <a:ext cx="42910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4571999" y="1385887"/>
            <a:ext cx="0" cy="3869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V="1">
            <a:off x="7956376" y="476672"/>
            <a:ext cx="0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810115" y="3933056"/>
            <a:ext cx="1385621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4788023" y="5157192"/>
            <a:ext cx="2986529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" name="Conector de seta reta 2"/>
          <p:cNvCxnSpPr/>
          <p:nvPr/>
        </p:nvCxnSpPr>
        <p:spPr>
          <a:xfrm>
            <a:off x="2987824" y="1772816"/>
            <a:ext cx="936104" cy="18722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4067944" y="3212976"/>
            <a:ext cx="479506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/>
              <a:t>Contrapunham politicamente os valores anteriores: divisão social estanque, teocentrismo, sistema nobiliárquico.</a:t>
            </a:r>
          </a:p>
        </p:txBody>
      </p:sp>
      <p:cxnSp>
        <p:nvCxnSpPr>
          <p:cNvPr id="10" name="Conector de seta reta 9"/>
          <p:cNvCxnSpPr>
            <a:endCxn id="16" idx="2"/>
          </p:cNvCxnSpPr>
          <p:nvPr/>
        </p:nvCxnSpPr>
        <p:spPr>
          <a:xfrm flipH="1">
            <a:off x="1502926" y="1772816"/>
            <a:ext cx="692810" cy="26642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0" y="4437112"/>
            <a:ext cx="363589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/>
              <a:t>Os patrocinadores desta arte: As classes burguesas (que surgiam)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067944" y="4869160"/>
            <a:ext cx="3920337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/>
              <a:t>O </a:t>
            </a:r>
            <a:r>
              <a:rPr lang="pt-BR" sz="2000" b="1" dirty="0"/>
              <a:t>Maneirismo</a:t>
            </a:r>
            <a:r>
              <a:rPr lang="pt-BR" sz="2000" dirty="0"/>
              <a:t> e a internacionalização da </a:t>
            </a:r>
            <a:r>
              <a:rPr lang="pt-BR" sz="2000" b="1" dirty="0"/>
              <a:t>Renascença: A </a:t>
            </a:r>
            <a:r>
              <a:rPr lang="pt-BR" sz="2000" dirty="0"/>
              <a:t>palavra maneiro servia para significar o </a:t>
            </a:r>
            <a:r>
              <a:rPr lang="pt-BR" sz="2000" b="1" dirty="0"/>
              <a:t>estilo da arte. (século XVI) </a:t>
            </a:r>
          </a:p>
          <a:p>
            <a:endParaRPr lang="pt-BR" sz="2000" b="1" dirty="0"/>
          </a:p>
        </p:txBody>
      </p:sp>
      <p:cxnSp>
        <p:nvCxnSpPr>
          <p:cNvPr id="15" name="Conector de seta reta 14"/>
          <p:cNvCxnSpPr/>
          <p:nvPr/>
        </p:nvCxnSpPr>
        <p:spPr>
          <a:xfrm flipH="1">
            <a:off x="6876256" y="1196752"/>
            <a:ext cx="1080120" cy="3840524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6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428396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/>
              <a:t>Na Pintura</a:t>
            </a:r>
          </a:p>
        </p:txBody>
      </p:sp>
      <p:pic>
        <p:nvPicPr>
          <p:cNvPr id="2050" name="Picture 2" descr="Resultado de imagem para A lamentação sobre a morte de cri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148"/>
            <a:ext cx="6023142" cy="629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1520" y="6225016"/>
            <a:ext cx="511256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A lamentação sobre a morte de Cristo – </a:t>
            </a:r>
            <a:r>
              <a:rPr lang="pt-BR" dirty="0" err="1"/>
              <a:t>Giotto</a:t>
            </a:r>
            <a:r>
              <a:rPr lang="pt-BR" dirty="0"/>
              <a:t> </a:t>
            </a:r>
            <a:r>
              <a:rPr lang="pt-BR" dirty="0" err="1"/>
              <a:t>di</a:t>
            </a:r>
            <a:r>
              <a:rPr lang="pt-BR" dirty="0"/>
              <a:t> </a:t>
            </a:r>
            <a:r>
              <a:rPr lang="pt-BR" dirty="0" err="1"/>
              <a:t>Bondone</a:t>
            </a:r>
            <a:r>
              <a:rPr lang="pt-BR" dirty="0"/>
              <a:t> </a:t>
            </a:r>
            <a:r>
              <a:rPr lang="pt-BR" dirty="0" err="1"/>
              <a:t>séc</a:t>
            </a:r>
            <a:r>
              <a:rPr lang="pt-BR" dirty="0"/>
              <a:t> XIII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013204" y="554130"/>
            <a:ext cx="3120858" cy="60016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/>
              <a:t>PRIMEIRAS CARACTERÍSTICAS DO PERÍODO </a:t>
            </a:r>
            <a:r>
              <a:rPr lang="pt-BR" sz="2400" i="1" dirty="0"/>
              <a:t>TRECENTO E QUATROCENTO</a:t>
            </a:r>
          </a:p>
          <a:p>
            <a:endParaRPr lang="pt-BR" sz="2400" i="1" dirty="0"/>
          </a:p>
          <a:p>
            <a:pPr marL="457200" indent="-457200">
              <a:buAutoNum type="arabicParenR"/>
            </a:pPr>
            <a:r>
              <a:rPr lang="pt-BR" sz="2400" dirty="0" err="1"/>
              <a:t>Páthos</a:t>
            </a:r>
            <a:r>
              <a:rPr lang="pt-BR" sz="2400" dirty="0"/>
              <a:t> – paixões, expressões, temperamento (preocupação com o estado de espírito)</a:t>
            </a:r>
          </a:p>
          <a:p>
            <a:pPr marL="457200" indent="-457200">
              <a:buAutoNum type="arabicParenR"/>
            </a:pPr>
            <a:r>
              <a:rPr lang="pt-BR" sz="2400" dirty="0"/>
              <a:t>Figura humana elevada</a:t>
            </a:r>
          </a:p>
          <a:p>
            <a:pPr marL="457200" indent="-457200">
              <a:buAutoNum type="arabicParenR"/>
            </a:pPr>
            <a:r>
              <a:rPr lang="pt-BR" sz="2400" dirty="0"/>
              <a:t>Realismo da representação pictórica</a:t>
            </a:r>
          </a:p>
        </p:txBody>
      </p:sp>
      <p:pic>
        <p:nvPicPr>
          <p:cNvPr id="2" name="Picture 2" descr="Resultado de imagem para a crucificação giot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58148"/>
            <a:ext cx="6046147" cy="566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0" y="5373216"/>
            <a:ext cx="602314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A crucificação (</a:t>
            </a:r>
            <a:r>
              <a:rPr lang="pt-BR" dirty="0" err="1"/>
              <a:t>Giotto</a:t>
            </a:r>
            <a:r>
              <a:rPr lang="pt-BR" dirty="0"/>
              <a:t>, c. 1330)</a:t>
            </a:r>
          </a:p>
        </p:txBody>
      </p:sp>
      <p:pic>
        <p:nvPicPr>
          <p:cNvPr id="4098" name="Picture 2" descr="Arte Gótica: Pintura Gótica">
            <a:extLst>
              <a:ext uri="{FF2B5EF4-FFF2-40B4-BE49-F238E27FC236}">
                <a16:creationId xmlns:a16="http://schemas.microsoft.com/office/drawing/2014/main" id="{1452AB9D-FF7D-4669-9C77-11454AFE7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31" y="533034"/>
            <a:ext cx="6048375" cy="632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AD3ADA2-764E-456E-866B-461162B1C17A}"/>
              </a:ext>
            </a:extLst>
          </p:cNvPr>
          <p:cNvSpPr txBox="1"/>
          <p:nvPr/>
        </p:nvSpPr>
        <p:spPr>
          <a:xfrm>
            <a:off x="-13731" y="5445224"/>
            <a:ext cx="603687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São Joaquim e os Pastores</a:t>
            </a:r>
          </a:p>
        </p:txBody>
      </p:sp>
    </p:spTree>
    <p:extLst>
      <p:ext uri="{BB962C8B-B14F-4D97-AF65-F5344CB8AC3E}">
        <p14:creationId xmlns:p14="http://schemas.microsoft.com/office/powerpoint/2010/main" val="46878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79"/>
            <a:ext cx="54483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696"/>
            <a:ext cx="4143375" cy="51435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4" name="Seta para a direita 3"/>
          <p:cNvSpPr/>
          <p:nvPr/>
        </p:nvSpPr>
        <p:spPr>
          <a:xfrm>
            <a:off x="2816156" y="1556792"/>
            <a:ext cx="978408" cy="4846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1207046"/>
            <a:ext cx="7159550" cy="565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1" y="6031763"/>
            <a:ext cx="3971788" cy="80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ta para baixo 6"/>
          <p:cNvSpPr/>
          <p:nvPr/>
        </p:nvSpPr>
        <p:spPr>
          <a:xfrm rot="20162310">
            <a:off x="1196263" y="3103177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 rot="405080">
            <a:off x="3521051" y="2053419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Pentágono regular 4"/>
          <p:cNvSpPr/>
          <p:nvPr/>
        </p:nvSpPr>
        <p:spPr>
          <a:xfrm>
            <a:off x="4080682" y="1314476"/>
            <a:ext cx="2867582" cy="1106412"/>
          </a:xfrm>
          <a:prstGeom prst="pen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GEOMETRIA ESPACIAL E ABSTRAÇÃO</a:t>
            </a:r>
          </a:p>
        </p:txBody>
      </p:sp>
    </p:spTree>
    <p:extLst>
      <p:ext uri="{BB962C8B-B14F-4D97-AF65-F5344CB8AC3E}">
        <p14:creationId xmlns:p14="http://schemas.microsoft.com/office/powerpoint/2010/main" val="1578312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Fra Angel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672"/>
            <a:ext cx="2866575" cy="362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-5293" y="3645023"/>
            <a:ext cx="457200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pt-BR" sz="2400" dirty="0"/>
              <a:t>Giovanni da </a:t>
            </a:r>
            <a:r>
              <a:rPr lang="pt-BR" sz="2400" dirty="0" err="1"/>
              <a:t>Fiesole</a:t>
            </a:r>
            <a:r>
              <a:rPr lang="pt-BR" sz="2400" dirty="0"/>
              <a:t>, nascido Guido </a:t>
            </a:r>
            <a:r>
              <a:rPr lang="pt-BR" sz="2400" dirty="0" err="1"/>
              <a:t>di</a:t>
            </a:r>
            <a:r>
              <a:rPr lang="pt-BR" sz="2400" dirty="0"/>
              <a:t> Pietro </a:t>
            </a:r>
            <a:r>
              <a:rPr lang="pt-BR" sz="2400" dirty="0" err="1"/>
              <a:t>Trosini</a:t>
            </a:r>
            <a:r>
              <a:rPr lang="pt-BR" sz="2400" dirty="0"/>
              <a:t>, mais conhecido como </a:t>
            </a:r>
            <a:r>
              <a:rPr lang="pt-BR" sz="2400" dirty="0" err="1"/>
              <a:t>Fra</a:t>
            </a:r>
            <a:r>
              <a:rPr lang="pt-BR" sz="2400" dirty="0"/>
              <a:t> </a:t>
            </a:r>
            <a:r>
              <a:rPr lang="pt-BR" sz="2400" dirty="0" err="1"/>
              <a:t>Angelico</a:t>
            </a:r>
            <a:r>
              <a:rPr lang="pt-BR" sz="2400" dirty="0"/>
              <a:t>, foi um pintor italiano, beatificado pela Igreja Católica</a:t>
            </a:r>
            <a:r>
              <a:rPr lang="pt-BR" sz="2400" u="sng" dirty="0">
                <a:solidFill>
                  <a:srgbClr val="FF0000"/>
                </a:solidFill>
              </a:rPr>
              <a:t>, considerado o artista </a:t>
            </a:r>
            <a:r>
              <a:rPr lang="pt-BR" sz="2400" u="sng">
                <a:solidFill>
                  <a:srgbClr val="FF0000"/>
                </a:solidFill>
              </a:rPr>
              <a:t>mais importante </a:t>
            </a:r>
            <a:r>
              <a:rPr lang="pt-BR" sz="2400" u="sng" dirty="0">
                <a:solidFill>
                  <a:srgbClr val="FF0000"/>
                </a:solidFill>
              </a:rPr>
              <a:t>na época do Gótico Tardio ao início do Renascimento.</a:t>
            </a:r>
          </a:p>
        </p:txBody>
      </p:sp>
      <p:pic>
        <p:nvPicPr>
          <p:cNvPr id="3076" name="Picture 4" descr="https://www.infoescola.com/wp-content/uploads/2009/04/pietà-fra-angelico_149120063-1000x82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82" y="21672"/>
            <a:ext cx="4563617" cy="683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580382" y="6453336"/>
            <a:ext cx="456361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"</a:t>
            </a:r>
            <a:r>
              <a:rPr lang="pt-BR" dirty="0" err="1"/>
              <a:t>Pietà</a:t>
            </a:r>
            <a:r>
              <a:rPr lang="pt-BR" dirty="0"/>
              <a:t>" (1438–1443) - </a:t>
            </a:r>
            <a:r>
              <a:rPr lang="pt-BR" dirty="0" err="1"/>
              <a:t>Fra</a:t>
            </a:r>
            <a:r>
              <a:rPr lang="pt-BR" dirty="0"/>
              <a:t> </a:t>
            </a:r>
            <a:r>
              <a:rPr lang="pt-BR" dirty="0" err="1"/>
              <a:t>Angelico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1394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65738" y="103031"/>
            <a:ext cx="2923505" cy="882673"/>
          </a:xfrm>
        </p:spPr>
        <p:txBody>
          <a:bodyPr>
            <a:norm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66482" y="0"/>
            <a:ext cx="7276564" cy="881734"/>
          </a:xfrm>
        </p:spPr>
        <p:txBody>
          <a:bodyPr>
            <a:normAutofit/>
          </a:bodyPr>
          <a:lstStyle/>
          <a:p>
            <a:r>
              <a:rPr lang="pt-BR" sz="4800" dirty="0" err="1"/>
              <a:t>Donatello</a:t>
            </a:r>
            <a:endParaRPr lang="pt-BR" sz="48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790604"/>
              </p:ext>
            </p:extLst>
          </p:nvPr>
        </p:nvGraphicFramePr>
        <p:xfrm>
          <a:off x="0" y="4356554"/>
          <a:ext cx="3754192" cy="2567635"/>
        </p:xfrm>
        <a:graphic>
          <a:graphicData uri="http://schemas.openxmlformats.org/drawingml/2006/table">
            <a:tbl>
              <a:tblPr/>
              <a:tblGrid>
                <a:gridCol w="1877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1612">
                <a:tc>
                  <a:txBody>
                    <a:bodyPr/>
                    <a:lstStyle/>
                    <a:p>
                      <a:pPr algn="l" fontAlgn="t"/>
                      <a:r>
                        <a:rPr lang="pt-BR" b="1" dirty="0">
                          <a:effectLst/>
                        </a:rPr>
                        <a:t>Nascimento</a:t>
                      </a:r>
                    </a:p>
                  </a:txBody>
                  <a:tcPr marL="14288" marR="28575" marT="38100" marB="3810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u="none" strike="noStrike" dirty="0">
                          <a:solidFill>
                            <a:srgbClr val="0B0080"/>
                          </a:solidFill>
                          <a:effectLst/>
                          <a:hlinkClick r:id="rId2" tooltip="Circa"/>
                        </a:rPr>
                        <a:t>c.</a:t>
                      </a:r>
                      <a:r>
                        <a:rPr lang="pt-BR" dirty="0">
                          <a:effectLst/>
                        </a:rPr>
                        <a:t> </a:t>
                      </a:r>
                      <a:r>
                        <a:rPr lang="pt-BR" u="none" strike="noStrike" dirty="0">
                          <a:solidFill>
                            <a:srgbClr val="0B0080"/>
                          </a:solidFill>
                          <a:effectLst/>
                          <a:hlinkClick r:id="rId3" tooltip="1386"/>
                        </a:rPr>
                        <a:t>1386</a:t>
                      </a:r>
                      <a:br>
                        <a:rPr lang="pt-BR" dirty="0">
                          <a:effectLst/>
                        </a:rPr>
                      </a:br>
                      <a:r>
                        <a:rPr lang="pt-BR" u="none" strike="noStrike" dirty="0">
                          <a:solidFill>
                            <a:srgbClr val="0B0080"/>
                          </a:solidFill>
                          <a:effectLst/>
                          <a:hlinkClick r:id="rId4" tooltip="Florença"/>
                        </a:rPr>
                        <a:t>Florença</a:t>
                      </a:r>
                      <a:r>
                        <a:rPr lang="pt-BR" dirty="0">
                          <a:effectLst/>
                        </a:rPr>
                        <a:t>,  </a:t>
                      </a:r>
                      <a:r>
                        <a:rPr lang="pt-BR" u="none" strike="noStrike" dirty="0">
                          <a:solidFill>
                            <a:srgbClr val="0B0080"/>
                          </a:solidFill>
                          <a:effectLst/>
                          <a:hlinkClick r:id="rId5" tooltip="República Florentina"/>
                        </a:rPr>
                        <a:t>República Florentina</a:t>
                      </a:r>
                      <a:r>
                        <a:rPr lang="pt-BR" dirty="0">
                          <a:effectLst/>
                        </a:rPr>
                        <a:t> (atual  </a:t>
                      </a:r>
                      <a:r>
                        <a:rPr lang="pt-BR" u="none" strike="noStrike" dirty="0">
                          <a:solidFill>
                            <a:srgbClr val="0B0080"/>
                          </a:solidFill>
                          <a:effectLst/>
                          <a:hlinkClick r:id="rId6" tooltip="Itália"/>
                        </a:rPr>
                        <a:t>Itália</a:t>
                      </a:r>
                      <a:r>
                        <a:rPr lang="pt-BR" dirty="0">
                          <a:effectLst/>
                        </a:rPr>
                        <a:t>)</a:t>
                      </a:r>
                    </a:p>
                  </a:txBody>
                  <a:tcPr marL="14288" marR="28575" marT="38100" marB="3810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835">
                <a:tc>
                  <a:txBody>
                    <a:bodyPr/>
                    <a:lstStyle/>
                    <a:p>
                      <a:pPr algn="l" fontAlgn="t"/>
                      <a:r>
                        <a:rPr lang="pt-BR" b="1" dirty="0">
                          <a:effectLst/>
                        </a:rPr>
                        <a:t>Morte</a:t>
                      </a:r>
                    </a:p>
                  </a:txBody>
                  <a:tcPr marL="14288" marR="28575" marT="38100" marB="3810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u="sng" dirty="0">
                          <a:solidFill>
                            <a:srgbClr val="0B0080"/>
                          </a:solidFill>
                          <a:effectLst/>
                          <a:hlinkClick r:id="rId7"/>
                        </a:rPr>
                        <a:t>13 de dezembro</a:t>
                      </a:r>
                      <a:r>
                        <a:rPr lang="pt-BR" dirty="0">
                          <a:effectLst/>
                        </a:rPr>
                        <a:t> de </a:t>
                      </a:r>
                      <a:r>
                        <a:rPr lang="pt-BR" u="none" strike="noStrike" dirty="0">
                          <a:solidFill>
                            <a:srgbClr val="0B0080"/>
                          </a:solidFill>
                          <a:effectLst/>
                          <a:hlinkClick r:id="rId8" tooltip="1466"/>
                        </a:rPr>
                        <a:t>1466</a:t>
                      </a:r>
                      <a:br>
                        <a:rPr lang="pt-BR" dirty="0">
                          <a:effectLst/>
                        </a:rPr>
                      </a:br>
                      <a:r>
                        <a:rPr lang="pt-BR" dirty="0">
                          <a:effectLst/>
                        </a:rPr>
                        <a:t>Florença</a:t>
                      </a:r>
                    </a:p>
                  </a:txBody>
                  <a:tcPr marL="14288" marR="28575" marT="38100" marB="3810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4081584" y="1709566"/>
            <a:ext cx="5064617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Foi um escultor renascentista italiano. Trabalhou em Florença, </a:t>
            </a:r>
            <a:r>
              <a:rPr lang="pt-BR" dirty="0">
                <a:solidFill>
                  <a:srgbClr val="0B0080"/>
                </a:solidFill>
                <a:latin typeface="Arial" panose="020B0604020202020204" pitchFamily="34" charset="0"/>
              </a:rPr>
              <a:t>Prato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pt-BR" dirty="0">
                <a:solidFill>
                  <a:srgbClr val="0B0080"/>
                </a:solidFill>
                <a:latin typeface="Arial" panose="020B0604020202020204" pitchFamily="34" charset="0"/>
              </a:rPr>
              <a:t>Siena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 e </a:t>
            </a:r>
            <a:r>
              <a:rPr lang="pt-BR" dirty="0">
                <a:solidFill>
                  <a:srgbClr val="0B0080"/>
                </a:solidFill>
                <a:latin typeface="Arial" panose="020B0604020202020204" pitchFamily="34" charset="0"/>
              </a:rPr>
              <a:t>Pádua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, recorrendo a várias técnicas para a confecção de esculturas em baixo-relevo (</a:t>
            </a:r>
            <a:r>
              <a:rPr lang="pt-BR" i="1" dirty="0" err="1">
                <a:solidFill>
                  <a:srgbClr val="222222"/>
                </a:solidFill>
                <a:latin typeface="Arial" panose="020B0604020202020204" pitchFamily="34" charset="0"/>
              </a:rPr>
              <a:t>tuttotondo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pt-BR" i="1" dirty="0" err="1">
                <a:solidFill>
                  <a:srgbClr val="222222"/>
                </a:solidFill>
                <a:latin typeface="Arial" panose="020B0604020202020204" pitchFamily="34" charset="0"/>
              </a:rPr>
              <a:t>stiacciato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) com o uso de materiais diversos como Canudos, </a:t>
            </a:r>
            <a:r>
              <a:rPr lang="pt-BR" dirty="0">
                <a:solidFill>
                  <a:srgbClr val="0B0080"/>
                </a:solidFill>
                <a:latin typeface="Arial" panose="020B0604020202020204" pitchFamily="34" charset="0"/>
              </a:rPr>
              <a:t>mármore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pt-BR" dirty="0">
                <a:solidFill>
                  <a:srgbClr val="0B0080"/>
                </a:solidFill>
                <a:latin typeface="Arial" panose="020B0604020202020204" pitchFamily="34" charset="0"/>
              </a:rPr>
              <a:t>bronze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 e </a:t>
            </a:r>
            <a:r>
              <a:rPr lang="pt-BR" dirty="0">
                <a:solidFill>
                  <a:srgbClr val="0B0080"/>
                </a:solidFill>
                <a:latin typeface="Arial" panose="020B0604020202020204" pitchFamily="34" charset="0"/>
              </a:rPr>
              <a:t>madeira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pt-BR" dirty="0"/>
          </a:p>
        </p:txBody>
      </p:sp>
      <p:pic>
        <p:nvPicPr>
          <p:cNvPr id="1029" name="Picture 5" descr="Resultado de imagem para donatell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93905"/>
            <a:ext cx="3976352" cy="326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211960" y="414908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9" name="Picture 2" descr="https://upload.wikimedia.org/wikipedia/commons/thumb/f/f7/Stmark.jpg/320px-Stmark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146" y="3870711"/>
            <a:ext cx="2529701" cy="298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sultado de imagem para donatello obra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202" y="3793160"/>
            <a:ext cx="2598722" cy="306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83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9"/>
            <a:ext cx="86963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34138"/>
            <a:ext cx="2924175" cy="69466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421196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001916"/>
            <a:ext cx="4211960" cy="85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772815"/>
            <a:ext cx="4644006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995385"/>
            <a:ext cx="4644007" cy="86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42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ttps://upload.wikimedia.org/wikipedia/commons/thumb/8/8b/Portrait_of_a_Man_by_Jan_van_Eyck-small.jpg/200px-Portrait_of_a_Man_by_Jan_van_Eyck-small.jpg">
            <a:hlinkClick r:id="rId2" tooltip="Jan van Eyck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" y="55562"/>
            <a:ext cx="2620044" cy="358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3645024"/>
            <a:ext cx="2636990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/>
              <a:t>Jan van </a:t>
            </a:r>
            <a:r>
              <a:rPr lang="pt-BR" b="1" dirty="0" err="1"/>
              <a:t>Eyck</a:t>
            </a:r>
            <a:r>
              <a:rPr lang="pt-BR" b="1" dirty="0"/>
              <a:t> (1390-1441)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b="1" dirty="0"/>
              <a:t>Pintura Flamenga: Região de Flandres – mercado das artes e burguesia comercial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b="1" dirty="0"/>
              <a:t>Realismo valorização da perspectiva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b="1" dirty="0"/>
              <a:t>Valorização Material da Superfície </a:t>
            </a:r>
            <a:endParaRPr lang="pt-BR" dirty="0"/>
          </a:p>
        </p:txBody>
      </p:sp>
      <p:pic>
        <p:nvPicPr>
          <p:cNvPr id="4101" name="Picture 5" descr="Resultado de imagem para jan van eyck o casal arnolfi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1"/>
            <a:ext cx="6174013" cy="687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998765" y="5373216"/>
            <a:ext cx="617401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i="1" dirty="0"/>
              <a:t>O Casal </a:t>
            </a:r>
            <a:r>
              <a:rPr lang="pt-BR" b="1" i="1" dirty="0" err="1"/>
              <a:t>Arnolfini</a:t>
            </a:r>
            <a:r>
              <a:rPr lang="pt-BR" b="1" i="1" dirty="0"/>
              <a:t>- 1432 </a:t>
            </a:r>
            <a:endParaRPr lang="pt-BR" dirty="0"/>
          </a:p>
        </p:txBody>
      </p:sp>
      <p:pic>
        <p:nvPicPr>
          <p:cNvPr id="1026" name="Picture 2" descr="Van Eyck - A VIRGEM DO CHANCELER ROLIN - VÍRUS DA ARTE &amp; CIA.">
            <a:extLst>
              <a:ext uri="{FF2B5EF4-FFF2-40B4-BE49-F238E27FC236}">
                <a16:creationId xmlns:a16="http://schemas.microsoft.com/office/drawing/2014/main" id="{469D37FF-ED31-4493-89CA-12740A884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65" y="-1"/>
            <a:ext cx="612828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48163BA-AAE8-4D1D-B866-AB6AAB515310}"/>
              </a:ext>
            </a:extLst>
          </p:cNvPr>
          <p:cNvSpPr txBox="1"/>
          <p:nvPr/>
        </p:nvSpPr>
        <p:spPr>
          <a:xfrm>
            <a:off x="2987824" y="6093296"/>
            <a:ext cx="613923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NOSSA SENHORA DO CHANCELER ROLIN</a:t>
            </a:r>
          </a:p>
        </p:txBody>
      </p:sp>
    </p:spTree>
    <p:extLst>
      <p:ext uri="{BB962C8B-B14F-4D97-AF65-F5344CB8AC3E}">
        <p14:creationId xmlns:p14="http://schemas.microsoft.com/office/powerpoint/2010/main" val="159448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21957</TotalTime>
  <Words>594</Words>
  <Application>Microsoft Office PowerPoint</Application>
  <PresentationFormat>Apresentação na tela (4:3)</PresentationFormat>
  <Paragraphs>75</Paragraphs>
  <Slides>20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3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</dc:creator>
  <cp:lastModifiedBy>CARLOS AUGUSTO</cp:lastModifiedBy>
  <cp:revision>58</cp:revision>
  <dcterms:created xsi:type="dcterms:W3CDTF">2017-08-23T22:55:38Z</dcterms:created>
  <dcterms:modified xsi:type="dcterms:W3CDTF">2020-04-26T17:08:40Z</dcterms:modified>
</cp:coreProperties>
</file>