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5" r:id="rId4"/>
    <p:sldId id="257" r:id="rId5"/>
    <p:sldId id="266" r:id="rId6"/>
    <p:sldId id="272" r:id="rId7"/>
    <p:sldId id="273" r:id="rId8"/>
    <p:sldId id="274" r:id="rId9"/>
    <p:sldId id="267" r:id="rId10"/>
    <p:sldId id="264" r:id="rId11"/>
    <p:sldId id="269" r:id="rId12"/>
    <p:sldId id="260" r:id="rId13"/>
    <p:sldId id="261" r:id="rId14"/>
    <p:sldId id="262" r:id="rId15"/>
    <p:sldId id="263" r:id="rId16"/>
    <p:sldId id="268" r:id="rId17"/>
    <p:sldId id="270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660"/>
  </p:normalViewPr>
  <p:slideViewPr>
    <p:cSldViewPr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E4CAA-1487-4736-83F6-14C22820A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9D0E53-7921-454C-97CA-A9862BF8B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79240B-6841-49D2-80A2-9C92B8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983ED-F4CC-429F-AAC4-D060D968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4D6788-68C0-4A96-AF6C-E17626DE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E86AC-8C26-4DAF-980E-677BE3C6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05681B-C790-4029-BD97-407559269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3BB540-BBA0-422F-B8BD-C97946F8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CB13F-3829-435F-BAA7-CF6A93BE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9854AD-5B88-45D5-8791-D25030A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84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4EA76F-FBC0-4072-849A-97BBFBB32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A2D2FF-4D2E-4EFE-8F31-6DE2DABD7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9680B-36D8-45C4-8497-80A97FB6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39847-AC7E-494D-A371-A5B3D894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E6FE79-4EBD-4180-8AAB-7B3DB742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01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6BAFB-AD6C-45A3-A1FE-F847572C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3D937-535E-4070-8292-8EC1CD1CB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DE8DF-0B1D-4FD4-81AD-2239FF5B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98579-3FC5-4B43-8650-13C0F5DC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128C2E-5297-4803-A55A-7780D52B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1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379A0-9A62-405C-BC2B-050F6C03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6E3B1-0128-4066-93F4-1E8B6149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F94C72-4F0D-46A6-9980-03477E97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3E95E9-658B-4F4E-9D6D-CB5877C2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2B0B4-8567-43EE-977F-AC7AF347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61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182AB-3AE5-4FC5-8C2E-39F8B537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57468-A28F-448A-9774-655DBDEFB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639161-2EFA-49E3-861A-A102181AE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DE8B2F-D2CD-42C8-A8D6-F590D9A4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A63BD2-56F7-4028-9459-0AE51327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CFFEAA-E317-47F7-8E8F-5C6AFFEF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9007B-5B9E-4858-8090-66D01F57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C8BC50-BFAF-4BD7-BE5D-E227AF95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7ACC43-9C8D-4B19-ADC1-B88DB4F3B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6D9A9C-174C-4C78-A910-E8C7BE4DD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6CE99D-AF81-4A5C-93E3-DD314EB24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3D85F-FB28-4C5A-9E17-33A3B4E6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995EC8-A267-4077-A6F7-ADCFE625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3064B2-AE8A-4066-9F97-C1E371B1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4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2DD20-B797-491A-AEF0-AFC2E8CD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5665C5-7896-49B4-B0D8-E4E08223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B0BE0D-50DC-461F-8142-12F7446C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E85FE1-F905-4E29-BF12-9D767703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462E96-9820-4816-8D80-675F930B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070FB7-2DE6-425B-AC80-D75B7F83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6698B8-FFFA-41C1-B7CA-2A57A42F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6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574B9-E5F2-4EDA-A8E3-3190CC4C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73B92-2C13-422B-A0AC-84162AB49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48A7AA-3D7C-478A-BE95-62E38D4B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A56200-FA34-4AA1-B5C8-35429E2E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B53EFA-6178-4190-AAA5-7A09BDDF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E46AF1-53A7-4FB6-BD51-0F51CDB7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2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3000A-E266-42DC-A920-8D64DD29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EE433E-6284-4916-93AA-569BF602A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0FFE1E-8278-4E08-8B5A-C4AC43BB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C92116-B791-4474-9A65-E9C04C1B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E66999-691A-4D61-AEA3-1E582DD6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DF4CF2-F47B-4831-96E8-C40A5CDE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7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48D80A-A4BE-45E3-A289-AE95272A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1FCC23-D1C9-4153-998E-3F1073E6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828AE7-F4E2-45F7-A4C0-2511C2302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A6E0-0610-4FD3-AD75-5BE2C8979A04}" type="datetimeFigureOut">
              <a:rPr lang="pt-BR" smtClean="0"/>
              <a:t>19/04/2020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CDFBBF-1BEF-4CE5-9165-5AA547D58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FF879D-5ECA-47C3-8A1A-33A787688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br/url?sa=i&amp;url=http%3A%2F%2Fexplorethemed.com%2FFallRomePt.asp%3Fc%3D1&amp;psig=AOvVaw2SvA0Ku0L9u8II2Xb0AA_M&amp;ust=1582837660648000&amp;source=images&amp;cd=vfe&amp;ved=0CAIQjRxqFwoTCNC4vfaP8OcCFQAAAAAdAAAAAB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url=https%3A%2F%2Fwww.todamateria.com.br%2Farte-romanica%2F&amp;psig=AOvVaw04StppEG8hkCOtsLcjEHGj&amp;ust=1582838558429000&amp;source=images&amp;cd=vfe&amp;ved=0CAIQjRxqFwoTCIC3wKKT8OcCFQAAAAAdAAAAABAi" TargetMode="External"/><Relationship Id="rId2" Type="http://schemas.openxmlformats.org/officeDocument/2006/relationships/hyperlink" Target="https://www.google.com.br/url?sa=i&amp;url=https%3A%2F%2Fpt.slideshare.net%2Fprofessoramariaraquel%2Fimagens-arte-romnica-e-gtica-7-ano&amp;psig=AOvVaw04StppEG8hkCOtsLcjEHGj&amp;ust=1582838558429000&amp;source=images&amp;cd=vfe&amp;ved=0CAIQjRxqFwoTCIC3wKKT8Oc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.br/url?sa=i&amp;url=https%3A%2F%2Fes.wikipedia.org%2Fwiki%2FAbad%25C3%25ADa_de_Moissac&amp;psig=AOvVaw0Z0hns9HGbLq1albltwdqi&amp;ust=1582838465480000&amp;source=images&amp;cd=vfe&amp;ved=0CAIQjRxqFwoTCIikgfiS8OcCFQAAAAAdAAAAABA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br/url?sa=i&amp;url=https%3A%2F%2Fwww.pinterest.at%2Fpin%2F521291725592606441%2F&amp;psig=AOvVaw0svLcxd7xRy8ayUcqy5MNg&amp;ust=1582839131847000&amp;source=images&amp;cd=vfe&amp;ved=0CAIQjRxqFwoTCKjtkruV8OcCFQAAAAAdAAAAA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br/url?sa=i&amp;url=https%3A%2F%2Fwww.pinterest.ie%2Fpin%2F377950593700521342%2F&amp;psig=AOvVaw3l8HtrSPz56o_aJRRg-B47&amp;ust=1582839587888000&amp;source=images&amp;cd=vfe&amp;ved=0CAIQjRxqFwoTCJiU0pOX8OcCFQAAAAAdAAAAABAJ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br/url?sa=i&amp;url=https%3A%2F%2Fmedievalimago.org%2F2017%2F08%2F08%2Fabadia-de-moissac-pedras-que-falam%2F&amp;psig=AOvVaw0MO5cLgnLGvfMFphUG30Np&amp;ust=1582839856552000&amp;source=images&amp;cd=vfe&amp;ved=0CAIQjRxqFwoTCJCUwpGY8Oc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br/url?sa=i&amp;url=http%3A%2F%2Fwww.vivatoscana.com.br%2F2016%2F07%2F10-curiosidades-sobre-o-duomo-de-pisa.html&amp;psig=AOvVaw0BuwOFdoj0BLoHi5d082wS&amp;ust=1582840199778000&amp;source=images&amp;cd=vfe&amp;ved=0CAIQjRxqFwoTCMDL6LGZ8OcCFQAAAAAdAAAAAB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895350"/>
            <a:ext cx="56722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 ARTE BIZANTINA E ROMÂNICA</a:t>
            </a:r>
          </a:p>
        </p:txBody>
      </p:sp>
      <p:pic>
        <p:nvPicPr>
          <p:cNvPr id="1028" name="Picture 4" descr="Resultado de imagem para IDADE MÉDIA EM NOME DA 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7625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47625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IDADE MÉDIA – séc. IV a XVI</a:t>
            </a:r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62500" y="2224028"/>
            <a:ext cx="43815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ANTES –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RITOS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IMAGENS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SACRIFÍCIOS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2500" y="4653136"/>
            <a:ext cx="43815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CRISTIANISMO –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CONSTANTINO (Religião oficial)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PAGANISMO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IGREJAS – Panteão e Basílicas</a:t>
            </a:r>
          </a:p>
        </p:txBody>
      </p:sp>
    </p:spTree>
    <p:extLst>
      <p:ext uri="{BB962C8B-B14F-4D97-AF65-F5344CB8AC3E}">
        <p14:creationId xmlns:p14="http://schemas.microsoft.com/office/powerpoint/2010/main" val="228064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 CATEDRAL DE JATAÍ E SUAS PINTURAS </a:t>
            </a:r>
            <a:r>
              <a:rPr lang="pt-BR" b="1" dirty="0"/>
              <a:t>ICONOGRÁFICAS</a:t>
            </a:r>
          </a:p>
          <a:p>
            <a:pPr algn="ctr"/>
            <a:r>
              <a:rPr lang="pt-BR" dirty="0"/>
              <a:t>CLÁUDIO PASTRO – São Paulo</a:t>
            </a:r>
          </a:p>
        </p:txBody>
      </p:sp>
      <p:pic>
        <p:nvPicPr>
          <p:cNvPr id="9218" name="Picture 2" descr="Resultado de imagem para pintura da catedral de jataí goi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CRISTO EM MAJESTADE">
            <a:extLst>
              <a:ext uri="{FF2B5EF4-FFF2-40B4-BE49-F238E27FC236}">
                <a16:creationId xmlns:a16="http://schemas.microsoft.com/office/drawing/2014/main" id="{39C5E87E-C397-48EB-BB3E-CBFC1BB9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8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F3544E-4388-427B-9AD3-9461DFDF919A}"/>
              </a:ext>
            </a:extLst>
          </p:cNvPr>
          <p:cNvSpPr txBox="1"/>
          <p:nvPr/>
        </p:nvSpPr>
        <p:spPr>
          <a:xfrm>
            <a:off x="3059832" y="5589240"/>
            <a:ext cx="238899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Cristo em Majestade (1123). Dimensões: 7,20 x 4,30 m. Museu de Arte da Catalunha.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D1BD0F-2B68-4AF1-9835-D44012954B92}"/>
              </a:ext>
            </a:extLst>
          </p:cNvPr>
          <p:cNvSpPr txBox="1"/>
          <p:nvPr/>
        </p:nvSpPr>
        <p:spPr>
          <a:xfrm>
            <a:off x="5292080" y="1412776"/>
            <a:ext cx="280831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Iluminuras (afrescos)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Cores uniformes (</a:t>
            </a:r>
            <a:r>
              <a:rPr lang="pt-BR" sz="2400" dirty="0" err="1"/>
              <a:t>colorismo</a:t>
            </a:r>
            <a:r>
              <a:rPr lang="pt-B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Proporções exageradas e auréolas. </a:t>
            </a:r>
          </a:p>
        </p:txBody>
      </p:sp>
    </p:spTree>
    <p:extLst>
      <p:ext uri="{BB962C8B-B14F-4D97-AF65-F5344CB8AC3E}">
        <p14:creationId xmlns:p14="http://schemas.microsoft.com/office/powerpoint/2010/main" val="16242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385C75-4907-44EE-8380-DC089C3E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t-BR" sz="3200" dirty="0"/>
              <a:t>Algumas atividades:</a:t>
            </a:r>
          </a:p>
          <a:p>
            <a:pPr marL="0" indent="0">
              <a:buNone/>
            </a:pPr>
            <a:r>
              <a:rPr lang="pt-BR" sz="3200" dirty="0"/>
              <a:t>1 – Explique o porquê do nome “românico”, que designa as obras arquitetônicas do fim dos séculos XI e XII:</a:t>
            </a:r>
          </a:p>
          <a:p>
            <a:pPr marL="0" indent="0">
              <a:buNone/>
            </a:pPr>
            <a:r>
              <a:rPr lang="pt-BR" sz="3200" dirty="0"/>
              <a:t>2 – Aponte as principais características da arquitetura românica:</a:t>
            </a:r>
          </a:p>
          <a:p>
            <a:pPr marL="0" indent="0">
              <a:buNone/>
            </a:pPr>
            <a:r>
              <a:rPr lang="pt-BR" sz="3200" dirty="0"/>
              <a:t>3 – Por que naquela época as pinturas e esculturas eram tão importantes como meio de transmissão dos valores religiosos e das narrativas bíblicas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765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OSAICOS BIZANT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" y="523220"/>
            <a:ext cx="3810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85" y="0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MOSAICO BIZANTINO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42250" y="26490"/>
            <a:ext cx="5301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ALVOROÇO NO CRISTIANISMO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ICONOCLASTAS:</a:t>
            </a:r>
            <a:r>
              <a:rPr lang="pt-BR" sz="2400" dirty="0"/>
              <a:t> Que destrói imagens religiosas ou se opõe à sua adoração – segmento literal dos dez mandamentos (Vertente Cristianismo e </a:t>
            </a:r>
            <a:r>
              <a:rPr lang="pt-BR" sz="2400" dirty="0" err="1"/>
              <a:t>Islamica</a:t>
            </a:r>
            <a:r>
              <a:rPr lang="pt-B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04807" y="2700766"/>
            <a:ext cx="5301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ICONOLATRIA:</a:t>
            </a:r>
            <a:r>
              <a:rPr lang="pt-BR" sz="2400" dirty="0"/>
              <a:t> Que aceita a representatividade da imagem.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5124" name="Picture 4" descr="Resultado de imagem para iconoclasta apagando a imagem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56388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8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apela de Santa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0"/>
            <a:ext cx="3341617" cy="31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apela de Santa So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588"/>
            <a:ext cx="3347865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9589"/>
            <a:ext cx="5688632" cy="37084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3347864" y="3295025"/>
            <a:ext cx="208823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028384" y="6165304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0"/>
            <a:ext cx="56886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Basílica de Santa Sofia – 532 </a:t>
            </a:r>
            <a:r>
              <a:rPr lang="pt-BR" b="1" dirty="0" err="1"/>
              <a:t>d.C</a:t>
            </a:r>
            <a:r>
              <a:rPr lang="pt-BR" b="1" dirty="0"/>
              <a:t> – Arte dos ícones – mais do que representação – passa a ideia da mesma pureza com que aconteceu o fato.</a:t>
            </a:r>
          </a:p>
        </p:txBody>
      </p:sp>
      <p:pic>
        <p:nvPicPr>
          <p:cNvPr id="6151" name="Picture 7" descr="Resultado de imagem para arte dos ícones biza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0" y="692696"/>
            <a:ext cx="2790825" cy="255803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706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l-e-a-diferenca-entre-a-igreja-catolica-e-a-ortod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5715000" cy="28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715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IGREJA CATÓLICA ORTODOXA – Opinião correta</a:t>
            </a:r>
            <a:r>
              <a:rPr lang="pt-BR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760911"/>
            <a:ext cx="5715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“A Igreja Ortodoxa surgiu com o objetivo de espalhar o Cristianismo pelo Oriente</a:t>
            </a:r>
            <a:r>
              <a:rPr lang="pt-BR" dirty="0"/>
              <a:t>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591908"/>
            <a:ext cx="3707904" cy="2266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IGREJA CATÓLICA</a:t>
            </a:r>
          </a:p>
          <a:p>
            <a:pPr algn="ctr"/>
            <a:r>
              <a:rPr lang="pt-BR" dirty="0"/>
              <a:t>PAPA</a:t>
            </a:r>
          </a:p>
          <a:p>
            <a:pPr algn="ctr"/>
            <a:r>
              <a:rPr lang="pt-BR" dirty="0"/>
              <a:t>NATAL-25/12</a:t>
            </a:r>
          </a:p>
          <a:p>
            <a:pPr algn="ctr"/>
            <a:r>
              <a:rPr lang="pt-BR" dirty="0"/>
              <a:t>OCIDENTE</a:t>
            </a:r>
          </a:p>
          <a:p>
            <a:pPr algn="ctr"/>
            <a:r>
              <a:rPr lang="pt-BR" dirty="0"/>
              <a:t>IMAGENS/ESTÁTUAS</a:t>
            </a:r>
          </a:p>
          <a:p>
            <a:pPr algn="ctr"/>
            <a:r>
              <a:rPr lang="pt-BR" dirty="0"/>
              <a:t>CALDENDÁRIO GREGORIANO - 365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38127" y="4591908"/>
            <a:ext cx="3707904" cy="2266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IGREJA ORTODOXA</a:t>
            </a:r>
          </a:p>
          <a:p>
            <a:pPr algn="ctr"/>
            <a:r>
              <a:rPr lang="pt-BR" dirty="0"/>
              <a:t>PATRIARCA</a:t>
            </a:r>
          </a:p>
          <a:p>
            <a:pPr algn="ctr"/>
            <a:r>
              <a:rPr lang="pt-BR" dirty="0"/>
              <a:t>NATAL-07/01</a:t>
            </a:r>
          </a:p>
          <a:p>
            <a:pPr algn="ctr"/>
            <a:r>
              <a:rPr lang="pt-BR" dirty="0"/>
              <a:t>ORIENTE</a:t>
            </a:r>
          </a:p>
          <a:p>
            <a:pPr algn="ctr"/>
            <a:r>
              <a:rPr lang="pt-BR" dirty="0"/>
              <a:t>IMAGENS/PINTURAS</a:t>
            </a:r>
          </a:p>
          <a:p>
            <a:pPr algn="ctr"/>
            <a:r>
              <a:rPr lang="pt-BR" dirty="0"/>
              <a:t>CALDENDÁRIO JULIANO – 13 DIAS A MAIS</a:t>
            </a:r>
          </a:p>
        </p:txBody>
      </p:sp>
    </p:spTree>
    <p:extLst>
      <p:ext uri="{BB962C8B-B14F-4D97-AF65-F5344CB8AC3E}">
        <p14:creationId xmlns:p14="http://schemas.microsoft.com/office/powerpoint/2010/main" val="194340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644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  <a:r>
              <a:rPr lang="pt-BR" b="1" dirty="0"/>
              <a:t> pintura </a:t>
            </a:r>
            <a:r>
              <a:rPr lang="pt-BR" dirty="0"/>
              <a:t>Bizantina obedece a regras preestabelecidas pela igreja, conhecidas como </a:t>
            </a:r>
            <a:r>
              <a:rPr lang="pt-BR" b="1" dirty="0"/>
              <a:t>ICONOGRAFIA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			- CARACTERIZAÇÕES DOS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		- DAS SITUAÇÕES</a:t>
            </a:r>
          </a:p>
          <a:p>
            <a:r>
              <a:rPr lang="pt-BR" b="1" dirty="0">
                <a:solidFill>
                  <a:srgbClr val="0070C0"/>
                </a:solidFill>
              </a:rPr>
              <a:t>			- REPRESENTAÇÕES DE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		- REVELAÇÕES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915816" y="620688"/>
            <a:ext cx="216024" cy="533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sultado de imagem para MADONA COM MENINO JESUS MAESTRO DEL BIG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324"/>
            <a:ext cx="4283968" cy="44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83968" y="2326945"/>
            <a:ext cx="4860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CIMABUE – Madona e menino Jesus entronados com 8 anjos e 4 profetas, 1280.</a:t>
            </a:r>
          </a:p>
        </p:txBody>
      </p:sp>
    </p:spTree>
    <p:extLst>
      <p:ext uri="{BB962C8B-B14F-4D97-AF65-F5344CB8AC3E}">
        <p14:creationId xmlns:p14="http://schemas.microsoft.com/office/powerpoint/2010/main" val="27918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bóbada de nervura">
            <a:extLst>
              <a:ext uri="{FF2B5EF4-FFF2-40B4-BE49-F238E27FC236}">
                <a16:creationId xmlns:a16="http://schemas.microsoft.com/office/drawing/2014/main" id="{B9BA4755-0279-4752-B38B-E862B894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D2E33B-2E78-4994-B595-29398C2A9ECC}"/>
              </a:ext>
            </a:extLst>
          </p:cNvPr>
          <p:cNvSpPr txBox="1"/>
          <p:nvPr/>
        </p:nvSpPr>
        <p:spPr>
          <a:xfrm>
            <a:off x="0" y="0"/>
            <a:ext cx="2915816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latin typeface="Algerian" panose="04020705040A02060702" pitchFamily="82" charset="0"/>
              </a:rPr>
              <a:t>ARTE </a:t>
            </a:r>
          </a:p>
          <a:p>
            <a:endParaRPr lang="pt-BR" sz="3600" dirty="0">
              <a:latin typeface="Algerian" panose="04020705040A02060702" pitchFamily="82" charset="0"/>
            </a:endParaRPr>
          </a:p>
          <a:p>
            <a:r>
              <a:rPr lang="pt-BR" sz="3600" dirty="0">
                <a:latin typeface="Algerian" panose="04020705040A02060702" pitchFamily="82" charset="0"/>
              </a:rPr>
              <a:t>	GÓTICA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AC5F18-8F91-4D7B-9A66-E02DCAB896F1}"/>
              </a:ext>
            </a:extLst>
          </p:cNvPr>
          <p:cNvSpPr txBox="1"/>
          <p:nvPr/>
        </p:nvSpPr>
        <p:spPr>
          <a:xfrm>
            <a:off x="0" y="2276872"/>
            <a:ext cx="2915816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Fim da idade média: Queda de Constantinopla e fim da Guerra dos Cem Anos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Gótico: forma estranha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Organizava-se uma nova classe social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959120-7967-4AB0-B304-DB0EF1DAB0CF}"/>
              </a:ext>
            </a:extLst>
          </p:cNvPr>
          <p:cNvSpPr txBox="1"/>
          <p:nvPr/>
        </p:nvSpPr>
        <p:spPr>
          <a:xfrm>
            <a:off x="7092280" y="0"/>
            <a:ext cx="20517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ABÓBADAS COM NERVURAS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B7B848-8435-46FB-B26B-D9C364DB0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28"/>
            <a:ext cx="5796136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3D90C05-58F8-427F-9593-A1A039373ADC}"/>
              </a:ext>
            </a:extLst>
          </p:cNvPr>
          <p:cNvSpPr txBox="1"/>
          <p:nvPr/>
        </p:nvSpPr>
        <p:spPr>
          <a:xfrm>
            <a:off x="3347864" y="5877272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casal </a:t>
            </a:r>
            <a:r>
              <a:rPr lang="pt-BR" dirty="0" err="1"/>
              <a:t>Arnolfini</a:t>
            </a:r>
            <a:r>
              <a:rPr lang="pt-BR" dirty="0"/>
              <a:t> (1434) de Van </a:t>
            </a:r>
            <a:r>
              <a:rPr lang="pt-BR" dirty="0" err="1"/>
              <a:t>Eyck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16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3BFE64-F0F1-41DB-B722-E2EDE74B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0"/>
            <a:ext cx="7956376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A11187-9965-42C4-BAE2-D964A92E7A8A}"/>
              </a:ext>
            </a:extLst>
          </p:cNvPr>
          <p:cNvSpPr txBox="1"/>
          <p:nvPr/>
        </p:nvSpPr>
        <p:spPr>
          <a:xfrm>
            <a:off x="611560" y="0"/>
            <a:ext cx="1800200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Abadia de Saint-Denis (França)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76E001A-8483-44E0-B9A1-C05194A1B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" y="-12576"/>
            <a:ext cx="9144000" cy="56402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36D45D-AA86-42FC-831A-7EE82A0F520A}"/>
              </a:ext>
            </a:extLst>
          </p:cNvPr>
          <p:cNvSpPr txBox="1"/>
          <p:nvPr/>
        </p:nvSpPr>
        <p:spPr>
          <a:xfrm>
            <a:off x="1403648" y="0"/>
            <a:ext cx="26642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Abóbada de Nervuras – encontro dos arcos ogivais</a:t>
            </a:r>
          </a:p>
        </p:txBody>
      </p:sp>
    </p:spTree>
    <p:extLst>
      <p:ext uri="{BB962C8B-B14F-4D97-AF65-F5344CB8AC3E}">
        <p14:creationId xmlns:p14="http://schemas.microsoft.com/office/powerpoint/2010/main" val="17119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unciam data de reabertura da Catedral de Notre Dame após incêndio">
            <a:extLst>
              <a:ext uri="{FF2B5EF4-FFF2-40B4-BE49-F238E27FC236}">
                <a16:creationId xmlns:a16="http://schemas.microsoft.com/office/drawing/2014/main" id="{6A30E179-C33F-4FF8-839A-ABA19683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0" y="0"/>
            <a:ext cx="914795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8031531-8045-42AC-B94A-DF21F54EE178}"/>
              </a:ext>
            </a:extLst>
          </p:cNvPr>
          <p:cNvSpPr txBox="1"/>
          <p:nvPr/>
        </p:nvSpPr>
        <p:spPr>
          <a:xfrm>
            <a:off x="0" y="5661248"/>
            <a:ext cx="91440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CATEDRAL DE NOTRE DAME - Construída entre os séculos XII e XVI.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A1CB86-3332-49AC-8B51-03DB901F48AC}"/>
              </a:ext>
            </a:extLst>
          </p:cNvPr>
          <p:cNvSpPr txBox="1"/>
          <p:nvPr/>
        </p:nvSpPr>
        <p:spPr>
          <a:xfrm>
            <a:off x="0" y="2132856"/>
            <a:ext cx="2339752" cy="23083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PORTAL DE CHARTRES – 3 PORTAIS: CENTRAL (CRISTO MAJESTADE)/ ESQUERDO (CRISTO ASCENSÃO AOS CÉUS)/DIREITO (CRISTO NO COLO DE MARIA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427E6273-A69F-4918-A63D-EFD0548CD941}"/>
              </a:ext>
            </a:extLst>
          </p:cNvPr>
          <p:cNvCxnSpPr/>
          <p:nvPr/>
        </p:nvCxnSpPr>
        <p:spPr>
          <a:xfrm flipH="1" flipV="1">
            <a:off x="2239042" y="3401710"/>
            <a:ext cx="1872208" cy="12241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t of Catholic Architecture">
            <a:extLst>
              <a:ext uri="{FF2B5EF4-FFF2-40B4-BE49-F238E27FC236}">
                <a16:creationId xmlns:a16="http://schemas.microsoft.com/office/drawing/2014/main" id="{85A1471B-E6A5-46E4-9942-BC9C2279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DUAS</a:t>
            </a:r>
            <a:r>
              <a:rPr lang="pt-BR" sz="2800" dirty="0"/>
              <a:t> MUDANÇAS </a:t>
            </a:r>
            <a:r>
              <a:rPr lang="pt-BR" sz="2800" dirty="0">
                <a:solidFill>
                  <a:srgbClr val="FF0000"/>
                </a:solidFill>
              </a:rPr>
              <a:t>perspectivas</a:t>
            </a:r>
            <a:r>
              <a:rPr lang="pt-BR" sz="2800" dirty="0"/>
              <a:t> NA ARTE: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Declínio técnico e expressivo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Valores espirituais da ordem </a:t>
            </a:r>
          </a:p>
          <a:p>
            <a:r>
              <a:rPr lang="pt-BR" sz="2800" dirty="0"/>
              <a:t>Judaico-Cristã</a:t>
            </a:r>
            <a:endParaRPr lang="pt-BR" sz="2400" dirty="0"/>
          </a:p>
        </p:txBody>
      </p:sp>
      <p:pic>
        <p:nvPicPr>
          <p:cNvPr id="4098" name="Picture 2" descr="Resultado de imagem para cabeça da estátua colossal do imperado constantin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5900"/>
            <a:ext cx="304827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03848" y="1485900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Cabeça da estátua Colossal do Imperador Constantino I 313-24 d.C. Mármore. Roma</a:t>
            </a:r>
          </a:p>
        </p:txBody>
      </p:sp>
      <p:pic>
        <p:nvPicPr>
          <p:cNvPr id="4100" name="Picture 4" descr="Resultado de imagem para pintura paleocrist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2705099"/>
            <a:ext cx="42862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59646" y="6211669"/>
            <a:ext cx="4284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PINTURA SIMBÓLICA PAELOCRISTÃ - AFRESCO</a:t>
            </a:r>
          </a:p>
        </p:txBody>
      </p:sp>
    </p:spTree>
    <p:extLst>
      <p:ext uri="{BB962C8B-B14F-4D97-AF65-F5344CB8AC3E}">
        <p14:creationId xmlns:p14="http://schemas.microsoft.com/office/powerpoint/2010/main" val="192079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tedral Contrafortes Arcobotantes - Foto gratuita no Pixabay">
            <a:extLst>
              <a:ext uri="{FF2B5EF4-FFF2-40B4-BE49-F238E27FC236}">
                <a16:creationId xmlns:a16="http://schemas.microsoft.com/office/drawing/2014/main" id="{EEE147D3-970C-4D19-B04A-2BDB7F9D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C9A27F3-505C-4695-BA7E-D65E08B97071}"/>
              </a:ext>
            </a:extLst>
          </p:cNvPr>
          <p:cNvCxnSpPr>
            <a:cxnSpLocks/>
          </p:cNvCxnSpPr>
          <p:nvPr/>
        </p:nvCxnSpPr>
        <p:spPr>
          <a:xfrm>
            <a:off x="2051720" y="3284984"/>
            <a:ext cx="5256584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8720F8-FE0F-4812-80F3-170FBD22001B}"/>
              </a:ext>
            </a:extLst>
          </p:cNvPr>
          <p:cNvSpPr txBox="1"/>
          <p:nvPr/>
        </p:nvSpPr>
        <p:spPr>
          <a:xfrm>
            <a:off x="-108520" y="2132856"/>
            <a:ext cx="201622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Arcobotantes: peças em forma de arco, servem para aliviar o peso exercido pelas abóbadas da cobertura. </a:t>
            </a:r>
          </a:p>
        </p:txBody>
      </p:sp>
    </p:spTree>
    <p:extLst>
      <p:ext uri="{BB962C8B-B14F-4D97-AF65-F5344CB8AC3E}">
        <p14:creationId xmlns:p14="http://schemas.microsoft.com/office/powerpoint/2010/main" val="192571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tedral de Notre-Dame de Paris / Notre Dame Cathedral - F… | Flickr">
            <a:extLst>
              <a:ext uri="{FF2B5EF4-FFF2-40B4-BE49-F238E27FC236}">
                <a16:creationId xmlns:a16="http://schemas.microsoft.com/office/drawing/2014/main" id="{C76233D6-F997-446B-B414-6BBF8247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95A1FE-A20A-4E8A-ABAA-42B28BB926EA}"/>
              </a:ext>
            </a:extLst>
          </p:cNvPr>
          <p:cNvSpPr txBox="1"/>
          <p:nvPr/>
        </p:nvSpPr>
        <p:spPr>
          <a:xfrm>
            <a:off x="107504" y="188640"/>
            <a:ext cx="237626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Famosos vitrais que servem para dar leveza e luz ao local, quebrando sim, a rigidez das paredes. O ambiente fica sereno e multicolorido.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AF7955-B52F-4C6E-8B16-00EA67F96A77}"/>
              </a:ext>
            </a:extLst>
          </p:cNvPr>
          <p:cNvSpPr txBox="1"/>
          <p:nvPr/>
        </p:nvSpPr>
        <p:spPr>
          <a:xfrm>
            <a:off x="4807361" y="0"/>
            <a:ext cx="4355976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Arquitetura Gótica e os VITRAIS</a:t>
            </a:r>
          </a:p>
        </p:txBody>
      </p:sp>
      <p:pic>
        <p:nvPicPr>
          <p:cNvPr id="4102" name="Picture 6" descr="Tree of Jesse Window (1140), St. Denis, Paris. Cathedral of the ...">
            <a:extLst>
              <a:ext uri="{FF2B5EF4-FFF2-40B4-BE49-F238E27FC236}">
                <a16:creationId xmlns:a16="http://schemas.microsoft.com/office/drawing/2014/main" id="{071A7099-B8AA-46B9-8DF3-5F71F25E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7" y="0"/>
            <a:ext cx="48266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DA34F7B-A252-4985-AD3B-E44B6CE610E8}"/>
              </a:ext>
            </a:extLst>
          </p:cNvPr>
          <p:cNvSpPr txBox="1"/>
          <p:nvPr/>
        </p:nvSpPr>
        <p:spPr>
          <a:xfrm>
            <a:off x="0" y="5661248"/>
            <a:ext cx="2627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Arvore de Jessé</a:t>
            </a:r>
          </a:p>
        </p:txBody>
      </p:sp>
    </p:spTree>
    <p:extLst>
      <p:ext uri="{BB962C8B-B14F-4D97-AF65-F5344CB8AC3E}">
        <p14:creationId xmlns:p14="http://schemas.microsoft.com/office/powerpoint/2010/main" val="19919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661D1A-8B93-4863-B72C-08AF60C59BF3}"/>
              </a:ext>
            </a:extLst>
          </p:cNvPr>
          <p:cNvSpPr txBox="1"/>
          <p:nvPr/>
        </p:nvSpPr>
        <p:spPr>
          <a:xfrm>
            <a:off x="0" y="0"/>
            <a:ext cx="4355976" cy="50167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PINTURA GÓTICA</a:t>
            </a:r>
          </a:p>
          <a:p>
            <a:r>
              <a:rPr lang="pt-BR" sz="4000" dirty="0"/>
              <a:t> - </a:t>
            </a:r>
            <a:r>
              <a:rPr lang="pt-BR" sz="4000" dirty="0" err="1"/>
              <a:t>Ambrogiotto</a:t>
            </a:r>
            <a:r>
              <a:rPr lang="pt-BR" sz="4000" dirty="0"/>
              <a:t> </a:t>
            </a:r>
            <a:r>
              <a:rPr lang="pt-BR" sz="4000" dirty="0" err="1"/>
              <a:t>Bondone</a:t>
            </a:r>
            <a:r>
              <a:rPr lang="pt-BR" sz="4000" dirty="0"/>
              <a:t> (1266-1337) – nasceu em Florença (suas obras eram afrescos que decoravam as igrejas)</a:t>
            </a:r>
          </a:p>
        </p:txBody>
      </p:sp>
      <p:pic>
        <p:nvPicPr>
          <p:cNvPr id="5122" name="Picture 2" descr="Arte Gótica: Pintura Gótica">
            <a:extLst>
              <a:ext uri="{FF2B5EF4-FFF2-40B4-BE49-F238E27FC236}">
                <a16:creationId xmlns:a16="http://schemas.microsoft.com/office/drawing/2014/main" id="{2A67937A-FA28-4BDF-8833-7D920DD6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29C2224-1053-426A-A9E9-2EB0C0A7C96F}"/>
              </a:ext>
            </a:extLst>
          </p:cNvPr>
          <p:cNvSpPr txBox="1"/>
          <p:nvPr/>
        </p:nvSpPr>
        <p:spPr>
          <a:xfrm>
            <a:off x="0" y="0"/>
            <a:ext cx="43559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Importância da figura humana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Realismo da obra – pintar de forma fiel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Expressões nos rostos</a:t>
            </a:r>
          </a:p>
        </p:txBody>
      </p:sp>
    </p:spTree>
    <p:extLst>
      <p:ext uri="{BB962C8B-B14F-4D97-AF65-F5344CB8AC3E}">
        <p14:creationId xmlns:p14="http://schemas.microsoft.com/office/powerpoint/2010/main" val="2736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pa Os dois impérios roman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0"/>
            <a:ext cx="9129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1988840"/>
            <a:ext cx="3275856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Imperador Teodósio – divide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Roma cai em 476 </a:t>
            </a:r>
            <a:r>
              <a:rPr lang="pt-BR" sz="2400" dirty="0" err="1"/>
              <a:t>dC</a:t>
            </a: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Constantinopla cai em 1453 </a:t>
            </a:r>
            <a:r>
              <a:rPr lang="pt-BR" sz="2400" dirty="0" err="1"/>
              <a:t>dC</a:t>
            </a: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No ocidente em 800 cria-se o Império Carolíngio  - Carlos Magno e as oficinas da corte e os monges</a:t>
            </a:r>
          </a:p>
        </p:txBody>
      </p:sp>
    </p:spTree>
    <p:extLst>
      <p:ext uri="{BB962C8B-B14F-4D97-AF65-F5344CB8AC3E}">
        <p14:creationId xmlns:p14="http://schemas.microsoft.com/office/powerpoint/2010/main" val="16217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833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8333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Estilo Românico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2" y="4540600"/>
            <a:ext cx="8836376" cy="21287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28112" y="4540600"/>
            <a:ext cx="3363768" cy="61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19872" y="6165304"/>
            <a:ext cx="554461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2771800" y="1052736"/>
            <a:ext cx="2592288" cy="1584176"/>
          </a:xfrm>
          <a:prstGeom prst="straightConnector1">
            <a:avLst/>
          </a:prstGeom>
          <a:ln w="571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64088" y="76470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NAVE CENTRAL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440927" y="1514195"/>
            <a:ext cx="2592288" cy="1584176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92180" y="1268760"/>
            <a:ext cx="1836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ALAS LATERAIS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627784" y="1988840"/>
            <a:ext cx="3240360" cy="144016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033215" y="1844824"/>
            <a:ext cx="21391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ABSIDE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627784" y="2420888"/>
            <a:ext cx="3240360" cy="792088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033215" y="2214156"/>
            <a:ext cx="1563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SARCÓFAGO</a:t>
            </a:r>
          </a:p>
        </p:txBody>
      </p:sp>
    </p:spTree>
    <p:extLst>
      <p:ext uri="{BB962C8B-B14F-4D97-AF65-F5344CB8AC3E}">
        <p14:creationId xmlns:p14="http://schemas.microsoft.com/office/powerpoint/2010/main" val="30288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707904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ESTILO ROMÂNICO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268760"/>
            <a:ext cx="370790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ARQUITETURA – </a:t>
            </a:r>
          </a:p>
          <a:p>
            <a:r>
              <a:rPr lang="pt-BR" sz="2400" dirty="0"/>
              <a:t>- Resgate do clássico: (1) Utilização de abóbadas de berço e de arestas; (2) com aberturas estreitas usadas como janelas.</a:t>
            </a:r>
          </a:p>
        </p:txBody>
      </p:sp>
      <p:sp>
        <p:nvSpPr>
          <p:cNvPr id="6" name="AutoShape 4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1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640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7164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8688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0" name="Picture 12" descr="Resultado de imagem para abóbada de berço e de ares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abadia de moissa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0" y="7937"/>
            <a:ext cx="24837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ABADIA DE MOISSAC (Saint-Pierre)</a:t>
            </a:r>
          </a:p>
        </p:txBody>
      </p:sp>
    </p:spTree>
    <p:extLst>
      <p:ext uri="{BB962C8B-B14F-4D97-AF65-F5344CB8AC3E}">
        <p14:creationId xmlns:p14="http://schemas.microsoft.com/office/powerpoint/2010/main" val="395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C0D2-45C2-47C5-8B51-145D7BE3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2B42DF-07D1-49FE-BCB9-B0772389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4" descr="Resultado de imagem para tímpano da abadia de moissac">
            <a:hlinkClick r:id="rId2"/>
            <a:extLst>
              <a:ext uri="{FF2B5EF4-FFF2-40B4-BE49-F238E27FC236}">
                <a16:creationId xmlns:a16="http://schemas.microsoft.com/office/drawing/2014/main" id="{748FE335-BAA9-4B99-AA2A-941EBD22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" y="-14333"/>
            <a:ext cx="9115862" cy="68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802C8E-F61A-4300-800B-3B4D32C25DD0}"/>
              </a:ext>
            </a:extLst>
          </p:cNvPr>
          <p:cNvSpPr txBox="1"/>
          <p:nvPr/>
        </p:nvSpPr>
        <p:spPr>
          <a:xfrm>
            <a:off x="1524000" y="4437275"/>
            <a:ext cx="2183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TÍMPANO DE MOISSAC</a:t>
            </a:r>
          </a:p>
        </p:txBody>
      </p:sp>
      <p:cxnSp>
        <p:nvCxnSpPr>
          <p:cNvPr id="6" name="Conector de seta reta 17">
            <a:extLst>
              <a:ext uri="{FF2B5EF4-FFF2-40B4-BE49-F238E27FC236}">
                <a16:creationId xmlns:a16="http://schemas.microsoft.com/office/drawing/2014/main" id="{54671CC1-9EB9-4E98-A124-10EF2EEB7731}"/>
              </a:ext>
            </a:extLst>
          </p:cNvPr>
          <p:cNvCxnSpPr/>
          <p:nvPr/>
        </p:nvCxnSpPr>
        <p:spPr>
          <a:xfrm flipH="1">
            <a:off x="3827662" y="1268760"/>
            <a:ext cx="918889" cy="6527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13">
            <a:extLst>
              <a:ext uri="{FF2B5EF4-FFF2-40B4-BE49-F238E27FC236}">
                <a16:creationId xmlns:a16="http://schemas.microsoft.com/office/drawing/2014/main" id="{D5A1D4FF-2387-470E-B8A8-EFBCBBAC3BC8}"/>
              </a:ext>
            </a:extLst>
          </p:cNvPr>
          <p:cNvCxnSpPr/>
          <p:nvPr/>
        </p:nvCxnSpPr>
        <p:spPr>
          <a:xfrm flipH="1">
            <a:off x="5021263" y="1988840"/>
            <a:ext cx="918889" cy="6527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59DAA-1DA0-4BE6-AFA1-D2EF689D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41A77D-A8CB-403E-BF5F-566C721D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6" descr="Resultado de imagem para TREMÓ da abadia de moissac">
            <a:hlinkClick r:id="rId2"/>
            <a:extLst>
              <a:ext uri="{FF2B5EF4-FFF2-40B4-BE49-F238E27FC236}">
                <a16:creationId xmlns:a16="http://schemas.microsoft.com/office/drawing/2014/main" id="{02D7475E-7992-4462-B4B0-81DA305F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62" y="-99392"/>
            <a:ext cx="531634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5B52A5-D251-4B05-B19D-A3DA9A3D1F90}"/>
              </a:ext>
            </a:extLst>
          </p:cNvPr>
          <p:cNvSpPr txBox="1"/>
          <p:nvPr/>
        </p:nvSpPr>
        <p:spPr>
          <a:xfrm>
            <a:off x="3759175" y="5979000"/>
            <a:ext cx="21124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TREMÓ do tímpano da Abadia de Saint-Pierre</a:t>
            </a:r>
          </a:p>
        </p:txBody>
      </p:sp>
    </p:spTree>
    <p:extLst>
      <p:ext uri="{BB962C8B-B14F-4D97-AF65-F5344CB8AC3E}">
        <p14:creationId xmlns:p14="http://schemas.microsoft.com/office/powerpoint/2010/main" val="1990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71BCE-BF6D-4C14-A937-A9A47E4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ABF92D-3D6C-41A0-A85D-FE09BB64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8" descr="Resultado de imagem para capiteis de Moissac">
            <a:hlinkClick r:id="rId2"/>
            <a:extLst>
              <a:ext uri="{FF2B5EF4-FFF2-40B4-BE49-F238E27FC236}">
                <a16:creationId xmlns:a16="http://schemas.microsoft.com/office/drawing/2014/main" id="{3D9BFA18-2D9B-4C06-8E6C-8637A4D3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1" y="-171400"/>
            <a:ext cx="911586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87720C-DA5F-4BD4-97C3-8FEF6F15D8BD}"/>
              </a:ext>
            </a:extLst>
          </p:cNvPr>
          <p:cNvSpPr txBox="1"/>
          <p:nvPr/>
        </p:nvSpPr>
        <p:spPr>
          <a:xfrm>
            <a:off x="5021263" y="3501008"/>
            <a:ext cx="409459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Obras que deram início ao estilo </a:t>
            </a:r>
            <a:r>
              <a:rPr lang="pt-BR" dirty="0" err="1"/>
              <a:t>românco</a:t>
            </a:r>
            <a:r>
              <a:rPr lang="pt-BR" dirty="0"/>
              <a:t> (resgate da tradição greco-romana)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F13118-11AD-4E79-AA25-0897A3E0E0DD}"/>
              </a:ext>
            </a:extLst>
          </p:cNvPr>
          <p:cNvSpPr txBox="1"/>
          <p:nvPr/>
        </p:nvSpPr>
        <p:spPr>
          <a:xfrm>
            <a:off x="28138" y="5979000"/>
            <a:ext cx="29596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Capiteis do Claustro da Abadia de </a:t>
            </a:r>
            <a:r>
              <a:rPr lang="pt-BR" dirty="0" err="1"/>
              <a:t>Moissac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atedral de pi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99593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CATEDRAL DE PISA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Mais próxima ao clássico – colunas e frontões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7956376" y="2338685"/>
            <a:ext cx="72008" cy="10801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6975</TotalTime>
  <Words>652</Words>
  <Application>Microsoft Office PowerPoint</Application>
  <PresentationFormat>Apresentação na tela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AUGUSTO</cp:lastModifiedBy>
  <cp:revision>60</cp:revision>
  <dcterms:created xsi:type="dcterms:W3CDTF">2017-08-24T18:06:44Z</dcterms:created>
  <dcterms:modified xsi:type="dcterms:W3CDTF">2020-04-22T20:42:52Z</dcterms:modified>
</cp:coreProperties>
</file>