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65" r:id="rId13"/>
    <p:sldId id="266" r:id="rId14"/>
    <p:sldId id="276" r:id="rId15"/>
    <p:sldId id="277" r:id="rId16"/>
    <p:sldId id="261" r:id="rId17"/>
    <p:sldId id="263" r:id="rId18"/>
    <p:sldId id="278" r:id="rId19"/>
    <p:sldId id="264" r:id="rId20"/>
    <p:sldId id="279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8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21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13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58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09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72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18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22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5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66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B2A8-7E7E-4D49-8EE8-A70D11879EC8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50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CB2A8-7E7E-4D49-8EE8-A70D11879EC8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D4325-C719-4EF8-8A67-FB1373DF75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81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url?sa=i&amp;rct=j&amp;q=&amp;esrc=s&amp;source=images&amp;cd=&amp;ved=2ahUKEwiilpeBkezjAhVXGbkGHemtDWUQjRx6BAgBEAU&amp;url=http://www.techtudo.com.br/tudo-sobre/papeis-de-parede-banda-restart.html&amp;psig=AOvVaw04ILK0ftVCP-oyJSfx2p8L&amp;ust=156510832574458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om.br/url?sa=i&amp;rct=j&amp;q=&amp;esrc=s&amp;source=images&amp;cd=&amp;ved=2ahUKEwjrk6mYkezjAhV3LLkGHUnJDA0QjRx6BAgBEAU&amp;url=https://www.pinterest.com/pin/32721534772895149/&amp;psig=AOvVaw2ivymMdYnXG1hr7Qz-xDSX&amp;ust=1565108350215029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google.com.br/url?sa=i&amp;rct=j&amp;q=&amp;esrc=s&amp;source=imgres&amp;cd=&amp;ved=2ahUKEwiH65aTwMDdAhUHlpAKHacwA74QjRx6BAgBEAU&amp;url=https://pt.wikipedia.org/wiki/Michelangelo&amp;psig=AOvVaw25Tf31NIjS5sKL5S_VC28R&amp;ust=1537220873403156" TargetMode="External"/><Relationship Id="rId7" Type="http://schemas.openxmlformats.org/officeDocument/2006/relationships/hyperlink" Target="https://www.google.com.br/url?sa=i&amp;rct=j&amp;q=&amp;esrc=s&amp;source=imgres&amp;cd=&amp;cad=rja&amp;uact=8&amp;ved=2ahUKEwjNit_DwcDdAhVLgZAKHcUpBQIQjRx6BAgBEAU&amp;url=https://pt.wikipedia.org/wiki/Sandro_Botticelli&amp;psig=AOvVaw0AHRp_ggWuxgpuDcpIsyoa&amp;ust=1537221245174175" TargetMode="External"/><Relationship Id="rId12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hyperlink" Target="https://www.google.com.br/url?sa=i&amp;rct=j&amp;q=&amp;esrc=s&amp;source=imgres&amp;cd=&amp;cad=rja&amp;uact=8&amp;ved=2ahUKEwjR-4mXw8DdAhXLjpAKHdOuCFoQjRx6BAgBEAU&amp;url=https://pt.wikipedia.org/wiki/Diego_Vel%C3%A1zquez&amp;psig=AOvVaw1T4INC5-N2unRbTyBGQiCS&amp;ust=1537221688735251" TargetMode="External"/><Relationship Id="rId5" Type="http://schemas.openxmlformats.org/officeDocument/2006/relationships/hyperlink" Target="https://www.google.com.br/url?sa=i&amp;rct=j&amp;q=&amp;esrc=s&amp;source=imgres&amp;cd=&amp;cad=rja&amp;uact=8&amp;ved=2ahUKEwjVnfDUwMDdAhVLE5AKHVd1BQcQjRx6BAgBEAU&amp;url=https://www.infoescola.com/biografias/rafael-sanzio/&amp;psig=AOvVaw3u8HzhqYd65OTXqsJwEfqz&amp;ust=1537221012927864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https://www.google.com.br/url?sa=i&amp;rct=j&amp;q=&amp;esrc=s&amp;source=imgres&amp;cd=&amp;cad=rja&amp;uact=8&amp;ved=2ahUKEwis0vPPwsDdAhVMjZAKHTITBDMQjRx6BAgBEAU&amp;url=https://www.todamateria.com.br/caravaggio/&amp;psig=AOvVaw09GTk2k9d7itAtxb3RruQ_&amp;ust=153722153943175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com.br/url?sa=i&amp;rct=j&amp;q=&amp;esrc=s&amp;source=images&amp;cd=&amp;cad=rja&amp;uact=8&amp;ved=2ahUKEwiS_OiJucPdAhUJFJAKHagtDm4QjRx6BAgBEAU&amp;url=https://elpais.com/diario/2006/11/26/cultura/1164495605_740215.html&amp;psig=AOvVaw0XAEAGxdV2xBQO7UO5iTBD&amp;ust=15373220413729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hyperlink" Target="https://www.google.com.br/url?sa=i&amp;rct=j&amp;q=&amp;esrc=s&amp;source=images&amp;cd=&amp;cad=rja&amp;uact=8&amp;ved=2ahUKEwiA67X41cDdAhUBS5AKHXjOCHkQjRx6BAgBEAU&amp;url=https://epoca.globo.com/vida/noticia/2015/02/o-dia-em-que-levei-uma-bbroncab-de-tomie-ohtake.html&amp;psig=AOvVaw1djAfefshiQ-aR87o8EMrZ&amp;ust=15372266889797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rct=j&amp;q=&amp;esrc=s&amp;source=images&amp;cd=&amp;cad=rja&amp;uact=8&amp;ved=2ahUKEwiUsYKSxcDdAhXKlZAKHeAZAsgQjRx6BAgBEAU&amp;url=https://educacao.uol.com.br/biografias/alfredo-volpi.htm&amp;psig=AOvVaw0ZzVZsoBknczSpc64aD31Y&amp;ust=1537222207174039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hyperlink" Target="https://www.google.com.br/url?sa=i&amp;rct=j&amp;q=&amp;esrc=s&amp;source=images&amp;cd=&amp;cad=rja&amp;uact=8&amp;ved=2ahUKEwiMt_XFzMDdAhWSl5AKHajrACMQjRx6BAgBEAU&amp;url=https://br.pinterest.com/pin/136022851227862052/&amp;psig=AOvVaw1P6F32iPPmQ2Vu079a_NeW&amp;ust=1537224201646675" TargetMode="External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com.br/url?sa=i&amp;rct=j&amp;q=&amp;esrc=s&amp;source=images&amp;cd=&amp;cad=rja&amp;uact=8&amp;ved=2ahUKEwiS27i_t8PdAhXIQpAKHfcoDM8QjRx6BAgBEAU&amp;url=https://jornalggn.com.br/blog/wilson-ferreira/o-que-matou-theodor-w-adorno&amp;psig=AOvVaw07-FE6FZfH9wYmRldVw3uG&amp;ust=153732162777047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s://www.google.com.br/url?sa=i&amp;rct=j&amp;q=&amp;esrc=s&amp;source=imgres&amp;cd=&amp;cad=rja&amp;uact=8&amp;ved=2ahUKEwiCv6r8t8PdAhVHPJAKHQq2AC0QjRx6BAgBEAU&amp;url=https://www.todamateria.com.br/max-horkheimer/&amp;psig=AOvVaw32nBNJv6XGZLAjUIu5j2Gk&amp;ust=153732175817824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http://4.bp.blogspot.com/-YjpuPyUZhIs/TeuvwPrsumI/AAAAAAAABvM/c2PUlSVORRQ/s1600/Composi%C3%A7%C3%A3o+XX+Kandinsk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.bp.blogspot.com/-AA-N4hi68qM/TeuvzPKkeLI/AAAAAAAABvU/IG0ocf_m0dU/s1600/Kandinsky+Composi%C3%A7%C3%A3o+clara+(1942).jpg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://4.bp.blogspot.com/-HtxrCFcDPOE/Teuvx5276II/AAAAAAAABvQ/03liZOl7nxY/s1600/kandinsky+Composi%C3%A7%C3%A3o+X+,+1939.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1.bp.blogspot.com/-wrrJYlNgk2Q/Teuvz829UHI/AAAAAAAABvY/JExSxytJWNU/s1600/impro+31+Kandinsky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crilex.com.br/wp-content/uploads/2017/04/16628826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pt.wikipedia.org/wiki/Ficheiro:Klee,_paul,_angelus_novus,_1920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.br/url?sa=i&amp;rct=j&amp;q=&amp;esrc=s&amp;source=images&amp;cd=&amp;ved=2ahUKEwj4u-DFkezjAhVnLLkGHdNUCBkQjRx6BAgBEAU&amp;url=https://virusdaarte.net/matisse-luxo-calma-e-volupia/&amp;psig=AOvVaw0zuCj1oIzPI6ad8TFhQdkD&amp;ust=156510846585697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m.br/url?sa=i&amp;rct=j&amp;q=&amp;esrc=s&amp;source=images&amp;cd=&amp;ved=2ahUKEwjPt8uAkuzjAhWvIbkGHZVnDKUQjRx6BAgBEAU&amp;url=https://www.historiadasartes.com/sala-dos-professores/a-danca-henri-matisse/&amp;psig=AOvVaw3zh53pE7INc4JssBjDvkUi&amp;ust=156510859467724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s://www.google.com.br/url?sa=i&amp;rct=j&amp;q=&amp;esrc=s&amp;source=images&amp;cd=&amp;ved=2ahUKEwiC09zjkuzjAhVmHLkGHbuaA-QQjRx6BAgBEAU&amp;url=https://www.pinterest.com/pin/480618591462493989/&amp;psig=AOvVaw0JGhSA9L5dqkaP56zhBMBt&amp;ust=156510880102899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.br/url?sa=i&amp;rct=j&amp;q=&amp;esrc=s&amp;source=images&amp;cd=&amp;ved=2ahUKEwih0dOJlOzjAhVzFLkGHRQ6ALYQjRx6BAgBEAU&amp;url=https://michelechristine.wordpress.com/a-gravura/xilogravura/&amp;psig=AOvVaw3xxboAd7OlQZf7cEewSXCK&amp;ust=1565109145024330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google.com.br/url?sa=i&amp;rct=j&amp;q=&amp;esrc=s&amp;source=images&amp;cd=&amp;ved=2ahUKEwin--_Jk-zjAhW1G7kGHc2-BHIQjRx6BAgBEAU&amp;url=https://pt.wahooart.com/@@/7ZCTEE-Maurice-De-Vlaminck-tugboat-no-rio-sena-,-Chatou&amp;psig=AOvVaw1M27lgf_jIWt3a_Z7ryakd&amp;ust=15651090154534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br/url?sa=i&amp;rct=j&amp;q=&amp;esrc=s&amp;source=images&amp;cd=&amp;ved=2ahUKEwjGjPyTluzjAhUUA9QKHUsKBK8QjRx6BAgBEAU&amp;url=http://masdearte.com/especiales/cezanne-paisajes-cubismo/&amp;psig=AOvVaw2ef89QvlfGN7NOHcew5R4J&amp;ust=156510968516655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s://www.google.com.br/url?sa=i&amp;rct=j&amp;q=&amp;esrc=s&amp;source=images&amp;cd=&amp;ved=2ahUKEwj2hpP7luzjAhVfGbkGHTYDBxoQjRx6BAgBEAU&amp;url=https://pt.wahooart.com/@@/8XY424-Georges-Braque-Portugu%C3%AAs&amp;psig=AOvVaw3gtyPp1iwYy0OjGX7jMvWx&amp;ust=156510992494638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.br/url?sa=i&amp;rct=j&amp;q=&amp;esrc=s&amp;source=images&amp;cd=&amp;ved=2ahUKEwiTgfmbmOzjAhWVH7kGHfGKC04QjRx6BAgBEAU&amp;url=http://lulanzi6.blogspot.com/2013/04/8s-anos-bimestre-cubismo-ideia-da.html&amp;psig=AOvVaw0ECC_4KG1YXII-ug3_4zBZ&amp;ust=1565110256204633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.br/url?sa=i&amp;rct=j&amp;q=&amp;esrc=s&amp;source=images&amp;cd=&amp;ved=2ahUKEwjws6S3l-zjAhUsHbkGHUYvDb0QjRx6BAgBEAU&amp;url=https://produto.mercadolivre.com.br/MLB-1029966267-caleidoscopio-brinquedo-educacional-_JM&amp;psig=AOvVaw2iu8-Ex7XMX0uQuOdgwEL1&amp;ust=156511005014836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s://forademim.com.br/2013/05/picasso-e-a-fase-azul/azuis-picasso-la-celestin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ademim.com.br/2013/05/picasso-e-a-fase-azul/azuis-picasso-o-velho-guitarrista-1903/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forademim.com.br/2013/05/picasso-e-a-fase-azul/azuis-picasso-o-mendigo-e-o-menino-190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lditovivant.files.wordpress.com/2011/02/picasso-actor.jpe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6632"/>
            <a:ext cx="273630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FAUVISMO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504" y="908720"/>
            <a:ext cx="4104456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Primeira arte de VANGUARDA (SÉCULO XX)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Influência dos pós-impressionistas: Cézanne, </a:t>
            </a:r>
            <a:r>
              <a:rPr lang="pt-BR" sz="2400" dirty="0" err="1"/>
              <a:t>Gouguin</a:t>
            </a:r>
            <a:r>
              <a:rPr lang="pt-BR" sz="2400" dirty="0"/>
              <a:t> e Van Goh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Nome que surge da crítica de </a:t>
            </a:r>
            <a:r>
              <a:rPr lang="pt-BR" sz="2400" dirty="0">
                <a:solidFill>
                  <a:srgbClr val="FF0000"/>
                </a:solidFill>
              </a:rPr>
              <a:t>Louis </a:t>
            </a:r>
            <a:r>
              <a:rPr lang="pt-BR" sz="2400" dirty="0" err="1">
                <a:solidFill>
                  <a:srgbClr val="FF0000"/>
                </a:solidFill>
              </a:rPr>
              <a:t>Vouxcelles</a:t>
            </a:r>
            <a:r>
              <a:rPr lang="pt-BR" sz="2400" dirty="0">
                <a:solidFill>
                  <a:srgbClr val="FF0000"/>
                </a:solidFill>
              </a:rPr>
              <a:t> – </a:t>
            </a:r>
            <a:r>
              <a:rPr lang="pt-BR" sz="2400" dirty="0" err="1">
                <a:solidFill>
                  <a:srgbClr val="FF0000"/>
                </a:solidFill>
              </a:rPr>
              <a:t>Les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Fouves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(animais selvagens que compõem o universo da feiura</a:t>
            </a:r>
          </a:p>
          <a:p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55976" y="908720"/>
            <a:ext cx="396044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As cores são vivas (diferentes da arte clássica)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As cores não são naturalistas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Brilhantes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Cor como expressão do sentimento (não é apenas Descritiva)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Distorção do ESPAÇO PICTÓRICO</a:t>
            </a:r>
          </a:p>
        </p:txBody>
      </p:sp>
      <p:pic>
        <p:nvPicPr>
          <p:cNvPr id="1026" name="Picture 2" descr="Resultado de imagem para restart ban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80" y="1723249"/>
            <a:ext cx="46386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bts band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46482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086944"/>
            <a:ext cx="9144000" cy="19389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  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Guernica</a:t>
            </a:r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 </a:t>
            </a: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é a obra mais famosa de Picasso e do cubismo. Representa os bombardeios nazistas na Espanha durante a Guerra Civil Espanhola. Os quadros de Picasso se tornaram mais sombrios, com o uso de cores pasteis. </a:t>
            </a:r>
          </a:p>
        </p:txBody>
      </p:sp>
      <p:pic>
        <p:nvPicPr>
          <p:cNvPr id="5122" name="Picture 2" descr="guer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933"/>
            <a:ext cx="9144000" cy="31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17623"/>
            <a:ext cx="9144000" cy="581697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/>
              <a:t>principais características: </a:t>
            </a:r>
          </a:p>
          <a:p>
            <a:endParaRPr lang="pt-BR" sz="2000" b="1" dirty="0"/>
          </a:p>
          <a:p>
            <a:r>
              <a:rPr lang="pt-BR" sz="2000" b="1" dirty="0"/>
              <a:t>1 - Abstracionismo: Em sua acepção mais ampla, o termo abstrato pode ser aplicado a qualquer arte que </a:t>
            </a:r>
            <a:r>
              <a:rPr lang="pt-BR" sz="2400" b="1" dirty="0">
                <a:solidFill>
                  <a:srgbClr val="FF0000"/>
                </a:solidFill>
              </a:rPr>
              <a:t>não represente objetos reconhecíveis. </a:t>
            </a:r>
          </a:p>
          <a:p>
            <a:endParaRPr lang="pt-BR" sz="2000" b="1" dirty="0"/>
          </a:p>
          <a:p>
            <a:r>
              <a:rPr lang="pt-BR" sz="2000" b="1" dirty="0"/>
              <a:t>2 - Termo usado para designar formas de arte que despontaram no </a:t>
            </a:r>
            <a:r>
              <a:rPr lang="pt-BR" sz="2400" b="1" dirty="0">
                <a:solidFill>
                  <a:srgbClr val="FF0000"/>
                </a:solidFill>
              </a:rPr>
              <a:t>século XX </a:t>
            </a:r>
            <a:r>
              <a:rPr lang="pt-BR" sz="2000" b="1" dirty="0"/>
              <a:t>e que abandonaram a </a:t>
            </a:r>
            <a:r>
              <a:rPr lang="pt-BR" sz="2400" b="1" dirty="0">
                <a:solidFill>
                  <a:srgbClr val="FF0000"/>
                </a:solidFill>
              </a:rPr>
              <a:t>tradicional concepção europeia </a:t>
            </a:r>
            <a:r>
              <a:rPr lang="pt-BR" sz="2000" b="1" dirty="0"/>
              <a:t>de arte como imitação da natureza. </a:t>
            </a:r>
          </a:p>
          <a:p>
            <a:endParaRPr lang="pt-BR" sz="2000" b="1" dirty="0"/>
          </a:p>
          <a:p>
            <a:r>
              <a:rPr lang="pt-BR" sz="2000" b="1" dirty="0"/>
              <a:t>3 -  Na arte abstrata, o artista se vale puramente dos </a:t>
            </a:r>
            <a:r>
              <a:rPr lang="pt-BR" sz="2400" b="1" dirty="0">
                <a:solidFill>
                  <a:srgbClr val="FF0000"/>
                </a:solidFill>
              </a:rPr>
              <a:t>elementos plástico-formais </a:t>
            </a:r>
            <a:r>
              <a:rPr lang="pt-BR" sz="2000" b="1" dirty="0"/>
              <a:t>(cor, linha, textura, forma, volume, espaço, etc.) para construir a sua obra e estabelecer uma </a:t>
            </a:r>
            <a:r>
              <a:rPr lang="pt-BR" sz="2400" b="1" dirty="0">
                <a:solidFill>
                  <a:srgbClr val="FF0000"/>
                </a:solidFill>
              </a:rPr>
              <a:t>comunicação com o espectador. </a:t>
            </a:r>
          </a:p>
          <a:p>
            <a:endParaRPr lang="pt-BR" sz="2000" b="1" dirty="0"/>
          </a:p>
          <a:p>
            <a:r>
              <a:rPr lang="pt-BR" sz="2000" b="1" dirty="0"/>
              <a:t>4 - Uma parte significativa de artistas chegam ao abstracionismo por meio da redução das aparências naturais a formas </a:t>
            </a:r>
            <a:r>
              <a:rPr lang="pt-BR" sz="2400" b="1" dirty="0">
                <a:solidFill>
                  <a:srgbClr val="FF0000"/>
                </a:solidFill>
              </a:rPr>
              <a:t>radicalmente simplificadas</a:t>
            </a:r>
            <a:r>
              <a:rPr lang="pt-BR" sz="2000" b="1" dirty="0"/>
              <a:t>; e por meio da construção com </a:t>
            </a:r>
            <a:r>
              <a:rPr lang="pt-BR" sz="2400" b="1" dirty="0">
                <a:solidFill>
                  <a:srgbClr val="FF0000"/>
                </a:solidFill>
              </a:rPr>
              <a:t>formas básicas </a:t>
            </a:r>
            <a:r>
              <a:rPr lang="pt-BR" sz="2000" b="1" dirty="0"/>
              <a:t>(geométricas ou </a:t>
            </a:r>
            <a:r>
              <a:rPr lang="pt-BR" sz="2000" b="1" dirty="0" err="1"/>
              <a:t>orgâncias</a:t>
            </a:r>
            <a:r>
              <a:rPr lang="pt-BR" sz="2000" b="1" dirty="0"/>
              <a:t>) não figurativas.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29997" y="6488668"/>
            <a:ext cx="23397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Vários círculos - 1926</a:t>
            </a:r>
          </a:p>
        </p:txBody>
      </p:sp>
      <p:pic>
        <p:nvPicPr>
          <p:cNvPr id="1026" name="Picture 2" descr="Number 8,  (detail), 1949 - Jackson Pol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74" y="327736"/>
            <a:ext cx="71151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277149" y="4280274"/>
            <a:ext cx="290416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Jackson Pollock – </a:t>
            </a:r>
            <a:r>
              <a:rPr lang="pt-BR" dirty="0" err="1"/>
              <a:t>Number</a:t>
            </a:r>
            <a:r>
              <a:rPr lang="pt-BR" dirty="0"/>
              <a:t> 8, </a:t>
            </a:r>
            <a:r>
              <a:rPr lang="pt-BR" dirty="0" err="1"/>
              <a:t>detail</a:t>
            </a:r>
            <a:endParaRPr lang="pt-BR" dirty="0"/>
          </a:p>
          <a:p>
            <a:r>
              <a:rPr lang="pt-BR" dirty="0"/>
              <a:t>1949; </a:t>
            </a:r>
            <a:r>
              <a:rPr lang="pt-BR" dirty="0" err="1"/>
              <a:t>Action</a:t>
            </a:r>
            <a:r>
              <a:rPr lang="pt-BR" dirty="0"/>
              <a:t> </a:t>
            </a:r>
            <a:r>
              <a:rPr lang="pt-BR" dirty="0" err="1"/>
              <a:t>paiting</a:t>
            </a:r>
            <a:r>
              <a:rPr lang="pt-BR" dirty="0"/>
              <a:t>; abstract; </a:t>
            </a:r>
            <a:r>
              <a:rPr lang="en-US" dirty="0"/>
              <a:t>Neuberger Museum of Art, Purchase, NY, US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1052736"/>
            <a:ext cx="47525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ARTE TRADICIONAL – </a:t>
            </a:r>
          </a:p>
          <a:p>
            <a:r>
              <a:rPr lang="pt-BR" dirty="0"/>
              <a:t>1 – Arte greco-romana</a:t>
            </a:r>
          </a:p>
          <a:p>
            <a:r>
              <a:rPr lang="pt-BR" dirty="0"/>
              <a:t>2 – Barroco: emoção e os sentimentos humanos  </a:t>
            </a:r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HgAeAMBIgACEQEDEQH/xAAbAAABBQEBAAAAAAAAAAAAAAAEAAIDBQYBB//EADQQAAEEAQMCBAUEAgEFAQAAAAEAAgMRBBIhMQVBEyJRcQYjMmGBkaGx4WLR8EJDwcLxFP/EABkBAAMBAQEAAAAAAAAAAAAAAAECAwQABf/EACIRAAMAAQQBBQEAAAAAAAAAAAABAhEDEiExQQQTIjJRFP/aAAwDAQACEQMRAD8A8xFketd1Ix21D90wO4AUgGyzmgfW3H5XQAPwnBnksAmuUD1Kd0QAYdJPdFLJz4WQuXIji3JN+6CPUKe0u0kXv7KulfI4ed173uogHE7BOoJu34LV+fK93y2hjPXkpreouAN04/ogGOfFub/RPcQ9p4r912EDLDG5xYGOZKC4OF/cK5imE7dbSATuRfCyjm6dhx2RcOVJC+7sX+y5ycq/TRMvua91KCCLq99lXdPzo8g6S0Nd6E8qwZ9lNlExwIb2KnZuAQAKUIbYATog4G9wLQYQmIixxZ7lJRs019/RdQAZ8CtjyE7VXquyAAk8b2uDiu6YI2ebwonPbyFTSyPleS5xdv3KP6hIRFo4B/dDwQNJG/KeeidfgM1jnPDWhxJ9ArGKHR5JIwNu26n6bGbcdO7ttmq76R0lmZlkS3Q9eyF1hcjacZZmuoCMaGMNuAs0hHsLTTGOuvQr2jA+EemAB/gB8gFBx2AUeV8N4Be/5LYz3NcrOvVT0an6O3yeNmN9hukknYfhJ2pn1MP5XqB+Hunxkkjfjnt+iHzPhzEkb8pjd/8AFU/oliP0lI85xJdE7L2GofhauB7Zm3ELBVN1vpBwpSWbC+FY9AhrHsPLnO4VHyskEnNYZYxxO5rZItLTYU8XmfvsWpkjfnOb9+FMcTGf9W3NUkniM70eEl2QFJQ7m/dMla1oBaOeQuwm9j6JrgSmOKnqRAe0d0zH1kag6tPCn6jCQ/xbGw4KHx36tgBSouiXku8RogjDmnzbXfqr/ouV4GSHHjusu12q/NYoX7q86DC99SkAMLrClqfUto/Y9GjzS6EVzdbcn8KVrpNBc9kln2pV/Stb6Db1e9AH7n/hVzJixxx/MnhEhs+Zo/8AY2vOcrJ6qplFl5DmO0/Mb9kFkTyOaaL77KbqLtJAJYCeNJ2UEQHk2Ly4HY9yFddEW22Zn4ihnfGTp1dzvug+gQjcOLr5B7FaP4ly8ZsDY3SNjJ2AaLJ9/wClQ9M0adIO7DYI7g91ohtyZNWUqD3Cpt6Bvmk5/JsD1TS7W8nn/wApxbdXf5RJs6w7FJIMoJJQGbjdwpSQWHfdQxN1bjgKZoLQC6haocD5sPiR7HchCw4sYmBFlvrWys4/MS2vLW6uXNllwRjY7bYYx5Bw89yfXfuu34DOnvZmzG1srtHmZVbcra9Jhc3p0RY0CgK25WKzIX48zo3PcCCO/wDz0K9D+FWszulMc0/R5XD2Sa7xOSnp5zbnycyepnpuF4hNSVtXNrMZGXlZZ8SXLiY82dDpCSB+Kpavqfw4yaYPdre0Gy3VyAqyboePiyuyGOYTpofMIA921f7qUVBo1IspIMzKMrWPIcLrkn/ass3MyIMeKbS5rWA87arO/wDKt+g9CY7D8bSdczixjSNtFc/r/Cu/iLomLL8KMLI2+I0EOf3v/wCrq1J3YAorbk8olyJMrI1zOcXvPloXXoiui75ExF0I6I+9/wBKXFxToGqN/iN2EkbAe6JhwXYcgebAkJbuee4P6j91d0ujP7ddk7DbjSIcOAChI3U/gourYHcG+EGBCrzJJ0Q1P7flJAGDMYwO/opHF3A2AXImAEUE5xIFlOINgk0OIPdWvSss40w8Qamg+vA7qp004E8EWiY/MKHNUg1kaKc8ouZ+ityMXKdC6N+sF8fOo86fz/tG/B+QcNssEp0Fjy00qf4eyczpuc+WbGmycANJeAR5TY3be3fhHZZEM0WYBpZkguLQfpN8X3UrT+rNU0uLns2MmY0tvWNZsAV2VNkQMmnDiRV2WkWCgDlOY17tRNNCc2RzGPycmbRC0bNG5UlG3os9Td2aKDOML2NAtx2a0bk+uysCx2b06WJsxFuFx6T+6yWJksix5c2ed8GQ4gRsB87GjsR6m1BJ8bdRwI5GtMWXDIDTnt0PYf3tK9Km+A+7Mr5AIa7B65JjuBb5+/BKh6jkOn6jHjtFNYC5xVNk9VyM3qBy53FkuxZXG38qeHL8XqOog/MbR+5WpQ+2ZK1k00ixe3SA88ohjrh+5NoZ/FdrRMe7R2rZEih8Zcwc1aSVkeySAcmejJFEEUDYXH8hNA7p7RZVBBlW4I/p8Dsh+iFuw+p/oF3EwHTnW8lrFbYUTcdphiFk7m/5SVRWI8slyzJgY0c2KwSuxjqdAT5ZYy0tew+7XHfsaKA6nl4+f0ls+EX+Ff0OHmYfTZW8IkEZL972oDt9lmJWxdKzJIsoSN6dlu+tgt0BHcC6cN+O44ogJY54K6uZ+S6IsPqlB8cxc70J5PujczOD2RxxV5d2i/RUvWOnSdMymsklZPFI0SQzQkls7Dw4X/HIUTHyEB1uGoVsLCrsRm9x9BU882qgCXkXXopf/wAkssTXyyQ6eS3VuocJhcwOJJ337labo74HNDZo7G2zttKFPA0JPlmQyIy131bt4rspMN/iZMQoXZu/ZW/XPA/7Lhq4I7Km0COQHuaIKZPKEpYZooxqGzgUTGB4Yuwa29FX4hAAsnjdGiQMaABZCRhQ8uLSKG/3STQS4gkdwklCZ/co7BxraJpG2OwPf7obHj8ST/Fv1K5x6aQDVHZNTH05T5Y5pkDbH01siumw+dznHzWd7SLNQABFDikTCGMZttQUq6NUJZJ5mlrQSSQPT1VfmY8ObE6GVttdz/SJkl0REEONnj13TI9Ra2gGA7kBIuB6SfBkMuWTDxT0bqLdePHIZcWUN80ZPNf4nuOx3VVE86SLtunmzsVsesYkfUcfwpRuN2urdpWTycOfEcIp4iDRILeHe3r/AGtcUmedq6e18dBmDLFjC/FBcTwjX5M3hO0OLdW9+vss9AwOmY4u8l3ZVrmZFQtEfmHHpS5oCrg4KJuSTcHjuU97BIzWDRdsAeQg8ef57TJvRN/ZTzvcJmv1Et5Ff0jgDeS5w26YmA/V6okur1UOG4OhY4NA/lGNPl47qbGQ2I9ncd0lPGwFhcQCQklOK3Ex9MYbV99kTE2hRurXUkGzQkGwi3VtZCc52miAL9exSSSsfOBOkD6s0QO3quAtbekcjmuEkl2BlTZ1sTTESRvfZCZePFlM8KUamH7d/wDaSS5CsyfVemOwMnQXOdC7djjtf9qva5wBB33SSWmXlZMWokqwhRjz+ZHwMtzfNwe5XUkzERe4JOk3x7I9pHN/ikklFlEO17gBJJJKE//Z"/>
          <p:cNvSpPr>
            <a:spLocks noChangeAspect="1" noChangeArrowheads="1"/>
          </p:cNvSpPr>
          <p:nvPr/>
        </p:nvSpPr>
        <p:spPr bwMode="auto">
          <a:xfrm>
            <a:off x="63500" y="-136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Resultado de imagem para renascimento michelangel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18" y="1375901"/>
            <a:ext cx="1666058" cy="193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960318" y="2924944"/>
            <a:ext cx="1666058" cy="382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/>
              <a:t>Michelângelo</a:t>
            </a:r>
            <a:endParaRPr lang="pt-BR" dirty="0"/>
          </a:p>
        </p:txBody>
      </p:sp>
      <p:sp>
        <p:nvSpPr>
          <p:cNvPr id="10" name="AutoShape 8" descr="Resultado de imagem para renascimento rafael"/>
          <p:cNvSpPr>
            <a:spLocks noChangeAspect="1" noChangeArrowheads="1"/>
          </p:cNvSpPr>
          <p:nvPr/>
        </p:nvSpPr>
        <p:spPr bwMode="auto">
          <a:xfrm>
            <a:off x="63500" y="-136525"/>
            <a:ext cx="1438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Resultado de imagem para renascimento rafae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09519"/>
            <a:ext cx="1490226" cy="18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419872" y="3501008"/>
            <a:ext cx="1490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Rafael</a:t>
            </a:r>
          </a:p>
        </p:txBody>
      </p:sp>
      <p:pic>
        <p:nvPicPr>
          <p:cNvPr id="1036" name="Picture 12" descr="Resultado de imagem para renascimento sandro botticell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73" y="2342623"/>
            <a:ext cx="1905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793073" y="4077072"/>
            <a:ext cx="190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Botticelli</a:t>
            </a:r>
          </a:p>
        </p:txBody>
      </p:sp>
      <p:pic>
        <p:nvPicPr>
          <p:cNvPr id="1038" name="Picture 14" descr="Resultado de imagem para Caravaggi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14" y="2613595"/>
            <a:ext cx="1892688" cy="251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164985" y="4725144"/>
            <a:ext cx="18876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Caravaggio</a:t>
            </a:r>
            <a:endParaRPr lang="pt-BR" dirty="0"/>
          </a:p>
        </p:txBody>
      </p:sp>
      <p:pic>
        <p:nvPicPr>
          <p:cNvPr id="1040" name="Picture 16" descr="Resultado de imagem para diego velázquez obras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71" y="2192095"/>
            <a:ext cx="1882804" cy="22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756671" y="4077072"/>
            <a:ext cx="18828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Diego Velásquez</a:t>
            </a:r>
          </a:p>
        </p:txBody>
      </p:sp>
    </p:spTree>
    <p:extLst>
      <p:ext uri="{BB962C8B-B14F-4D97-AF65-F5344CB8AC3E}">
        <p14:creationId xmlns:p14="http://schemas.microsoft.com/office/powerpoint/2010/main" val="2730956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217623"/>
            <a:ext cx="9144000" cy="286232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/>
              <a:t>3 -  Na arte abstrata, o artista se vale puramente dos </a:t>
            </a:r>
            <a:r>
              <a:rPr lang="pt-BR" sz="2400" b="1" dirty="0">
                <a:solidFill>
                  <a:srgbClr val="FF0000"/>
                </a:solidFill>
              </a:rPr>
              <a:t>elementos plástico-formais </a:t>
            </a:r>
            <a:r>
              <a:rPr lang="pt-BR" sz="2000" b="1" dirty="0"/>
              <a:t>(cor, linha, textura, forma, volume, espaço, etc.) para construir a sua obra e estabelecer uma </a:t>
            </a:r>
            <a:r>
              <a:rPr lang="pt-BR" sz="2400" b="1" dirty="0">
                <a:solidFill>
                  <a:srgbClr val="FF0000"/>
                </a:solidFill>
              </a:rPr>
              <a:t>comunicação com o espectador. </a:t>
            </a:r>
          </a:p>
          <a:p>
            <a:endParaRPr lang="pt-BR" sz="2000" b="1" dirty="0"/>
          </a:p>
          <a:p>
            <a:r>
              <a:rPr lang="pt-BR" sz="2000" b="1" dirty="0"/>
              <a:t>4 - Uma parte significativa de artistas chegam ao abstracionismo por meio da redução das aparências naturais a formas </a:t>
            </a:r>
            <a:r>
              <a:rPr lang="pt-BR" sz="2400" b="1" dirty="0">
                <a:solidFill>
                  <a:srgbClr val="FF0000"/>
                </a:solidFill>
              </a:rPr>
              <a:t>radicalmente simplificadas</a:t>
            </a:r>
            <a:r>
              <a:rPr lang="pt-BR" sz="2000" b="1" dirty="0"/>
              <a:t>; e por meio da construção com </a:t>
            </a:r>
            <a:r>
              <a:rPr lang="pt-BR" sz="2400" b="1" dirty="0">
                <a:solidFill>
                  <a:srgbClr val="FF0000"/>
                </a:solidFill>
              </a:rPr>
              <a:t>formas básicas </a:t>
            </a:r>
            <a:r>
              <a:rPr lang="pt-BR" sz="2000" b="1" dirty="0"/>
              <a:t>(geométricas ou </a:t>
            </a:r>
            <a:r>
              <a:rPr lang="pt-BR" sz="2000" b="1" dirty="0" err="1"/>
              <a:t>orgâncias</a:t>
            </a:r>
            <a:r>
              <a:rPr lang="pt-BR" sz="2000" b="1" dirty="0"/>
              <a:t>) não figurativas.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7" name="Picture 19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" y="422973"/>
            <a:ext cx="47434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04718" y="3109744"/>
            <a:ext cx="47434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Jackson Pollock – 1912/1956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246" y="3510989"/>
            <a:ext cx="9144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Jackson Pollock. Pollock tirou a tela da parede ou do cavalete, colocando-a no chão, caminhando sobre ela ou ao seu redor enquanto pintava. O artista espremia a sua bisnaga de tintas sob a tela sem qualquer intenção figurativa, ou mesmo geométrica. Essa forma de pintar é conhecida como pintura de ação ou expressionismo abstrato. Nesse tipo de pintura, destacam-se a energia, a ação, o movimento do artista. A arte, nesse caso, não é só o produto da criação artística, mas também de um processo ativo da criação, no qual o artista faz parte da obra.</a:t>
            </a:r>
          </a:p>
        </p:txBody>
      </p:sp>
      <p:pic>
        <p:nvPicPr>
          <p:cNvPr id="1026" name="Picture 2" descr="Resultado de imagem para nb 3 pol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46" y="2166048"/>
            <a:ext cx="6354654" cy="47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Resultado de imagem para Tomie Ohtake (1913-2015) fo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681739" cy="27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1" y="3203478"/>
            <a:ext cx="36817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Tomie Ohtake</a:t>
            </a:r>
          </a:p>
        </p:txBody>
      </p:sp>
      <p:pic>
        <p:nvPicPr>
          <p:cNvPr id="6" name="Picture 6" descr="Resultado de imagem para LygiaClark (1920-1988) fo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" y="3717032"/>
            <a:ext cx="3045121" cy="28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3502" y="6118473"/>
            <a:ext cx="30451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Lygia Clarck</a:t>
            </a:r>
          </a:p>
        </p:txBody>
      </p:sp>
      <p:pic>
        <p:nvPicPr>
          <p:cNvPr id="10" name="Picture 2" descr="Resultado de imagem para Alfredo Volpi (1896-1988)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26" y="836712"/>
            <a:ext cx="1905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829215" y="3203509"/>
            <a:ext cx="190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Alfredo Volpi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4020" y="321220"/>
            <a:ext cx="3384376" cy="39703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/>
              <a:t>Abstracionismo  Informal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Liberdade do traço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Cores vibrantes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Conceitos e Signos SUBJETIVOS DO ARTISTA  (Origem no expressionismo e </a:t>
            </a:r>
            <a:r>
              <a:rPr lang="pt-BR" sz="2800" dirty="0" err="1"/>
              <a:t>fovismo</a:t>
            </a:r>
            <a:r>
              <a:rPr lang="pt-BR" sz="2800" dirty="0"/>
              <a:t>) </a:t>
            </a:r>
          </a:p>
        </p:txBody>
      </p:sp>
      <p:pic>
        <p:nvPicPr>
          <p:cNvPr id="2050" name="Picture 2" descr="https://abrilexame.files.wordpress.com/2016/09/size_960_16_9_tomie-ohtake-3.jpg?quality=70&amp;strip=info&amp;w=9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00" y="101014"/>
            <a:ext cx="6349900" cy="42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794100" y="3921620"/>
            <a:ext cx="6349900" cy="3699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INFLUXO DAS FORMAS</a:t>
            </a:r>
          </a:p>
        </p:txBody>
      </p:sp>
      <p:pic>
        <p:nvPicPr>
          <p:cNvPr id="2052" name="Picture 4" descr="https://abrilexame.files.wordpress.com/2016/09/size_960_16_9_tomie-ohtake-5.jpg?quality=70&amp;strip=info&amp;w=9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69"/>
            <a:ext cx="876300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528262" y="5489762"/>
            <a:ext cx="85834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Tela pintada de olhos vendados</a:t>
            </a:r>
            <a:endParaRPr lang="pt-BR" dirty="0"/>
          </a:p>
        </p:txBody>
      </p:sp>
      <p:pic>
        <p:nvPicPr>
          <p:cNvPr id="2054" name="Picture 6" descr="https://abrilexame.files.wordpress.com/2016/09/size_960_16_9_monumento_tomie_ohtake.jpg?quality=70&amp;strip=info&amp;w=9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0" y="210439"/>
            <a:ext cx="876300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27633" y="5674428"/>
            <a:ext cx="8763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"Monumento Tomie Ohtake"</a:t>
            </a:r>
            <a:endParaRPr lang="pt-BR" dirty="0"/>
          </a:p>
        </p:txBody>
      </p:sp>
      <p:pic>
        <p:nvPicPr>
          <p:cNvPr id="2056" name="Picture 8" descr="https://uploads6.wikiart.org/images/alfredo-volpi/festa-de-s-o-jo-o-1953.jpg!PinterestSmal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86" y="817663"/>
            <a:ext cx="3105394" cy="42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5787086" y="4660870"/>
            <a:ext cx="31053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FESTA DE SÃO JOÃO</a:t>
            </a:r>
          </a:p>
        </p:txBody>
      </p:sp>
      <p:pic>
        <p:nvPicPr>
          <p:cNvPr id="2062" name="Picture 14" descr="https://uploads6.wikiart.org/images/lygia-clark/superficie-modulada-1958.jpg!PinterestSmal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20" y="3717032"/>
            <a:ext cx="2737424" cy="281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3130720" y="5949280"/>
            <a:ext cx="25784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Superficie</a:t>
            </a:r>
            <a:r>
              <a:rPr lang="pt-BR" b="1" dirty="0"/>
              <a:t> Modulada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442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476672"/>
            <a:ext cx="7776864" cy="2893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 pintor russo Wassily </a:t>
            </a:r>
            <a:r>
              <a:rPr lang="pt-BR" dirty="0" err="1"/>
              <a:t>Kandinsky</a:t>
            </a:r>
            <a:r>
              <a:rPr lang="pt-BR" dirty="0"/>
              <a:t> foi o primeiro a abandonar toda e qualquer referência à realidade reconhecível em sua obra e chegou a essa descoberta revolucionária por acaso.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“Em 1910, quando estava em seu estúdio, deparou-se com seu próprio quadro virado de lado no cavalete. O quadro não tinha tema, não representava qualquer objeto identificável, era totalmente composto de manchas coloridas. Mas, mesmo descartando todo realismo, para </a:t>
            </a:r>
            <a:r>
              <a:rPr lang="pt-BR" dirty="0" err="1"/>
              <a:t>Kandinsky</a:t>
            </a:r>
            <a:r>
              <a:rPr lang="pt-BR" dirty="0"/>
              <a:t>, as formas coloridas pareciam despertar </a:t>
            </a:r>
            <a:r>
              <a:rPr lang="pt-BR" sz="2000" dirty="0">
                <a:solidFill>
                  <a:srgbClr val="FF0000"/>
                </a:solidFill>
              </a:rPr>
              <a:t>emoção independente do conteúdo</a:t>
            </a:r>
            <a:r>
              <a:rPr lang="pt-BR" dirty="0"/>
              <a:t>.” (GOMBRICH, 1993, p143)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357301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Abstração lírica ou abstracionismo expressivo (Ideais e simbolismo).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36326" y="1124744"/>
            <a:ext cx="497747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Emoção representativa, ou seja, subjetiva do espectador em relação ao objeto.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3942348"/>
            <a:ext cx="561662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- Instinto, Imaginação, Olhar interior: uma reação aos grandes acontecimentos do início do século XX. Na obra </a:t>
            </a:r>
            <a:r>
              <a:rPr lang="pt-BR" i="1" dirty="0"/>
              <a:t>Dialética do esclarecimento</a:t>
            </a:r>
            <a:r>
              <a:rPr lang="pt-BR" dirty="0"/>
              <a:t>, datada de maio de 1944, filósofos pensavam nessa direção, era uma reação </a:t>
            </a:r>
            <a:r>
              <a:rPr lang="pt-BR" dirty="0" err="1"/>
              <a:t>para“descobrir</a:t>
            </a:r>
            <a:r>
              <a:rPr lang="pt-BR" dirty="0"/>
              <a:t> por que a humanidade, em vez de entrar em um estado verdadeiramente humano, está se afundando em uma nova espécie de barbárie” (ADORNO; HORKHEIMER, 1991, p. 11).</a:t>
            </a:r>
          </a:p>
        </p:txBody>
      </p:sp>
      <p:pic>
        <p:nvPicPr>
          <p:cNvPr id="3074" name="Picture 2" descr="Resultado de imagem para Adorn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1" y="1268760"/>
            <a:ext cx="40290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4333192"/>
            <a:ext cx="39568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Adorno – 1903/1969</a:t>
            </a:r>
          </a:p>
        </p:txBody>
      </p:sp>
      <p:sp>
        <p:nvSpPr>
          <p:cNvPr id="8" name="AutoShape 4" descr="Resultado de imagem para Horkheimer"/>
          <p:cNvSpPr>
            <a:spLocks noChangeAspect="1" noChangeArrowheads="1"/>
          </p:cNvSpPr>
          <p:nvPr/>
        </p:nvSpPr>
        <p:spPr bwMode="auto">
          <a:xfrm>
            <a:off x="63500" y="-136525"/>
            <a:ext cx="12858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8" name="Picture 6" descr="Resultado de imagem para Horkheim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43" y="2492896"/>
            <a:ext cx="335086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093343" y="5589240"/>
            <a:ext cx="33508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Horkheimer – 1895/1973</a:t>
            </a:r>
          </a:p>
        </p:txBody>
      </p:sp>
      <p:pic>
        <p:nvPicPr>
          <p:cNvPr id="3080" name="Picture 8" descr="https://images-na.ssl-images-amazon.com/images/I/41dt6IAU-fL._SX346_BO1,204,203,20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19" y="343535"/>
            <a:ext cx="33147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"Enquanto a arte não dispensar o objeto, ela será meramente descritiva", sentenciou </a:t>
            </a:r>
            <a:r>
              <a:rPr lang="pt-BR" dirty="0" err="1"/>
              <a:t>Kandinsky</a:t>
            </a:r>
            <a:r>
              <a:rPr lang="pt-BR" dirty="0"/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6140" y="16033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Composições, Improvisações e Impressões – Série de quadros realizados entre 1910 e 1914, nos quais </a:t>
            </a:r>
            <a:r>
              <a:rPr lang="pt-BR" dirty="0" err="1"/>
              <a:t>Kandinsky</a:t>
            </a:r>
            <a:r>
              <a:rPr lang="pt-BR" dirty="0"/>
              <a:t> parte de formas difusas até chegar à abstração pura.</a:t>
            </a:r>
          </a:p>
        </p:txBody>
      </p:sp>
      <p:pic>
        <p:nvPicPr>
          <p:cNvPr id="1026" name="Picture 2" descr="http://4.bp.blogspot.com/-YjpuPyUZhIs/TeuvwPrsumI/AAAAAAAABvM/c2PUlSVORRQ/s320/Composi%25C3%25A7%25C3%25A3o+XX+Kandinsk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3636"/>
            <a:ext cx="3439972" cy="24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HtxrCFcDPOE/Teuvx5276II/AAAAAAAABvQ/03liZOl7nxY/s320/kandinsky+Composi%25C3%25A7%25C3%25A3o+X+%252C+1939.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07"/>
            <a:ext cx="3409166" cy="23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AA-N4hi68qM/TeuvzPKkeLI/AAAAAAAABvU/IG0ocf_m0dU/s320/Kandinsky+Composi%25C3%25A7%25C3%25A3o+clara+%25281942%2529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40916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8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wrrJYlNgk2Q/Teuvz829UHI/AAAAAAAABvY/JExSxytJWNU/s320/impro+31+Kandinsk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3168352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ul K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" y="908720"/>
            <a:ext cx="476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585" y="262389"/>
            <a:ext cx="86409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Paul </a:t>
            </a:r>
            <a:r>
              <a:rPr lang="pt-BR" dirty="0" err="1"/>
              <a:t>Klee</a:t>
            </a:r>
            <a:r>
              <a:rPr lang="pt-BR" dirty="0"/>
              <a:t> – Alemão do início do século XX. Surrealista, cubista e expressionista. Perseguido pelos Nazistas alemães, teve que fugir. </a:t>
            </a:r>
          </a:p>
        </p:txBody>
      </p:sp>
      <p:pic>
        <p:nvPicPr>
          <p:cNvPr id="4100" name="Picture 4" descr="https://acrilex.com.br/wp-content/uploads/2017/04/16628826-350x4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30" y="908720"/>
            <a:ext cx="333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704" y="4152562"/>
            <a:ext cx="912229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pt-BR" dirty="0"/>
              <a:t>“</a:t>
            </a:r>
            <a:r>
              <a:rPr lang="pt-BR" dirty="0" err="1"/>
              <a:t>Senecio</a:t>
            </a:r>
            <a:r>
              <a:rPr lang="pt-BR" dirty="0"/>
              <a:t>” (Homem velho) – 1922 é uma das obras mais famosas do pintor suíço Paul </a:t>
            </a:r>
            <a:r>
              <a:rPr lang="pt-BR" dirty="0" err="1"/>
              <a:t>Klee</a:t>
            </a:r>
            <a:r>
              <a:rPr lang="pt-BR" dirty="0"/>
              <a:t>. Nela, o rosto humano surge esquematizado, dividido em retângulos pelo uso da cor. Por outro lado, vários quadrados estão contidos num círculo representando a face com máscara e mostrando a face multicolorida de um arlequim.</a:t>
            </a:r>
          </a:p>
          <a:p>
            <a:pPr fontAlgn="base"/>
            <a:r>
              <a:rPr lang="pt-BR" dirty="0"/>
              <a:t>O retrato do artista </a:t>
            </a:r>
            <a:r>
              <a:rPr lang="pt-BR" dirty="0" err="1"/>
              <a:t>Senecio</a:t>
            </a:r>
            <a:r>
              <a:rPr lang="pt-BR" dirty="0"/>
              <a:t> pode ser considerado um símbolo da mudança da relação entre a arte, ilusão e o mundo do drama. “Levar uma linha a passear” era como </a:t>
            </a:r>
            <a:r>
              <a:rPr lang="pt-BR" dirty="0" err="1"/>
              <a:t>Klee</a:t>
            </a:r>
            <a:r>
              <a:rPr lang="pt-BR" dirty="0"/>
              <a:t> descrevia seu estilo único, inspirado por uma paixão pela música e um interesse pelos sonhos e as incongruências do subconsciente, combinando inocência com sofisticação.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05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lifonia, obra de Paul K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90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19972" y="0"/>
            <a:ext cx="129614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POLIFONIA - 1932 </a:t>
            </a:r>
          </a:p>
        </p:txBody>
      </p:sp>
      <p:pic>
        <p:nvPicPr>
          <p:cNvPr id="3076" name="Picture 4" descr="http://pt.wahooart.com/Art.nsf/O/8XYQMS/$File/Paul-Klee-The-Future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23" y="1196752"/>
            <a:ext cx="3406577" cy="47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851920" y="5281778"/>
            <a:ext cx="208823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O homem futuro -1933</a:t>
            </a:r>
          </a:p>
        </p:txBody>
      </p:sp>
    </p:spTree>
    <p:extLst>
      <p:ext uri="{BB962C8B-B14F-4D97-AF65-F5344CB8AC3E}">
        <p14:creationId xmlns:p14="http://schemas.microsoft.com/office/powerpoint/2010/main" val="247330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s://upload.wikimedia.org/wikipedia/commons/thumb/4/4b/Klee%2C_paul%2C_angelus_novus%2C_1920.jpg/240px-Klee%2C_paul%2C_angelus_novus%2C_19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692696"/>
            <a:ext cx="49123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932041" y="692696"/>
            <a:ext cx="421195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Pintado em 1920 encontra-se no Israel </a:t>
            </a:r>
            <a:r>
              <a:rPr lang="pt-BR" dirty="0" err="1"/>
              <a:t>Museum</a:t>
            </a:r>
            <a:r>
              <a:rPr lang="pt-BR" dirty="0"/>
              <a:t> em Jerusalém. “</a:t>
            </a:r>
            <a:r>
              <a:rPr lang="pt-BR" dirty="0" err="1"/>
              <a:t>Novus</a:t>
            </a:r>
            <a:r>
              <a:rPr lang="pt-BR" dirty="0"/>
              <a:t> </a:t>
            </a:r>
            <a:r>
              <a:rPr lang="pt-BR" dirty="0" err="1"/>
              <a:t>Angelus</a:t>
            </a:r>
            <a:r>
              <a:rPr lang="pt-BR" dirty="0"/>
              <a:t>” uma obra incomum que reflete o anjo do futuro. </a:t>
            </a:r>
          </a:p>
        </p:txBody>
      </p:sp>
    </p:spTree>
    <p:extLst>
      <p:ext uri="{BB962C8B-B14F-4D97-AF65-F5344CB8AC3E}">
        <p14:creationId xmlns:p14="http://schemas.microsoft.com/office/powerpoint/2010/main" val="104035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6632"/>
            <a:ext cx="5940152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IMPORTANTE: O </a:t>
            </a:r>
            <a:r>
              <a:rPr lang="pt-BR" sz="3200" dirty="0" err="1"/>
              <a:t>fovismo</a:t>
            </a:r>
            <a:r>
              <a:rPr lang="pt-BR" sz="3200" dirty="0"/>
              <a:t>, teve influência AFRICANA, o que despertou entre os críticos um preconceito etnocêntrico.</a:t>
            </a:r>
          </a:p>
          <a:p>
            <a:pPr algn="ctr"/>
            <a:endParaRPr lang="pt-BR" sz="3200" dirty="0"/>
          </a:p>
        </p:txBody>
      </p:sp>
      <p:pic>
        <p:nvPicPr>
          <p:cNvPr id="2050" name="Picture 2" descr="Resultado de imagem para luxo calma e volúp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3360698"/>
            <a:ext cx="42481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2363401"/>
            <a:ext cx="5400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POR EXEMPLO: ARTISTA HENRI MATISSE (1869-1954)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275" y="3360698"/>
            <a:ext cx="21240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LUXO, CALMA E VOLÚPIA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Resultado de imagem para a dança de matis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97" y="3388229"/>
            <a:ext cx="60769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086197" y="3388229"/>
            <a:ext cx="17018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 DANÇA</a:t>
            </a:r>
          </a:p>
        </p:txBody>
      </p:sp>
    </p:spTree>
    <p:extLst>
      <p:ext uri="{BB962C8B-B14F-4D97-AF65-F5344CB8AC3E}">
        <p14:creationId xmlns:p14="http://schemas.microsoft.com/office/powerpoint/2010/main" val="3537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4211960" cy="56938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/>
              <a:t>Abstracionismo geométrico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Rigor das formas geométricas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Harmonia e proporção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Nomes: </a:t>
            </a:r>
            <a:r>
              <a:rPr lang="pt-BR" sz="2800" dirty="0" err="1"/>
              <a:t>Mondrian</a:t>
            </a:r>
            <a:r>
              <a:rPr lang="pt-BR" sz="2800" dirty="0"/>
              <a:t> E </a:t>
            </a:r>
            <a:r>
              <a:rPr lang="pt-BR" sz="2800" dirty="0" err="1"/>
              <a:t>Malevitch</a:t>
            </a:r>
            <a:r>
              <a:rPr lang="pt-BR" sz="2800" dirty="0"/>
              <a:t> – fundou o movimento O ESTILO.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/>
              <a:t>SUPREMATISMO: Movimento artístico que se preocupava somente com as formas geométricas: triângulo, quadrado, círculo. </a:t>
            </a:r>
          </a:p>
        </p:txBody>
      </p:sp>
      <p:pic>
        <p:nvPicPr>
          <p:cNvPr id="3074" name="Picture 2" descr="https://www.historiadasartes.com/wp-content/uploads/2016/02/25.1MalevichQuadradoPreto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737"/>
            <a:ext cx="3059832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84168" y="2636912"/>
            <a:ext cx="30598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QUADRO NEGRO SOBRE FUNDO BRANCO – </a:t>
            </a:r>
            <a:r>
              <a:rPr lang="pt-BR" dirty="0" err="1"/>
              <a:t>Kasimir</a:t>
            </a:r>
            <a:r>
              <a:rPr lang="pt-BR" dirty="0"/>
              <a:t> </a:t>
            </a:r>
            <a:r>
              <a:rPr lang="pt-BR" dirty="0" err="1"/>
              <a:t>Malevitch</a:t>
            </a:r>
            <a:r>
              <a:rPr lang="pt-BR" dirty="0"/>
              <a:t> (1915)</a:t>
            </a:r>
          </a:p>
        </p:txBody>
      </p:sp>
      <p:sp>
        <p:nvSpPr>
          <p:cNvPr id="6" name="AutoShape 4" descr="Resultado de imagem para woodcutter suprematism. self portrait in two dimensions"/>
          <p:cNvSpPr>
            <a:spLocks noChangeAspect="1" noChangeArrowheads="1"/>
          </p:cNvSpPr>
          <p:nvPr/>
        </p:nvSpPr>
        <p:spPr bwMode="auto">
          <a:xfrm>
            <a:off x="63500" y="-136525"/>
            <a:ext cx="11715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8" name="Picture 6" descr="Resultado de imagem para woodcutter suprematism. self portrait in two dimen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6808"/>
            <a:ext cx="38100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220072" y="6237312"/>
            <a:ext cx="39239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self portrait in two dimensions</a:t>
            </a:r>
            <a:endParaRPr lang="pt-BR" dirty="0"/>
          </a:p>
        </p:txBody>
      </p:sp>
      <p:pic>
        <p:nvPicPr>
          <p:cNvPr id="3080" name="Picture 8" descr="https://www.guiadasemana.com.br/contentFiles/system/pictures/2016/1/150871/cropped/democrart-piet-mondrian-obr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" y="16737"/>
            <a:ext cx="9093643" cy="67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1742" y="6098812"/>
            <a:ext cx="90805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/>
              <a:t>piet</a:t>
            </a:r>
            <a:r>
              <a:rPr lang="pt-BR" dirty="0"/>
              <a:t> </a:t>
            </a:r>
            <a:r>
              <a:rPr lang="pt-BR" dirty="0" err="1"/>
              <a:t>mondrian</a:t>
            </a:r>
            <a:r>
              <a:rPr lang="pt-BR" dirty="0"/>
              <a:t>  - composição com vermelho, azul e </a:t>
            </a:r>
            <a:r>
              <a:rPr lang="pt-BR" dirty="0" err="1"/>
              <a:t>amrelo</a:t>
            </a:r>
            <a:r>
              <a:rPr lang="pt-BR" dirty="0"/>
              <a:t>. (NEOPLASTICISMO – cores primárias e não cores</a:t>
            </a:r>
          </a:p>
        </p:txBody>
      </p:sp>
      <p:pic>
        <p:nvPicPr>
          <p:cNvPr id="3082" name="Picture 10" descr="Resultado de imagem para moda inspirada no abstracionis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04" y="591551"/>
            <a:ext cx="33813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25557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ANDRÉ DERAIN (1880-1954)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Resultado de imagem para charing cross brid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716016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1052736"/>
            <a:ext cx="25557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/>
              <a:t>Charing</a:t>
            </a:r>
            <a:r>
              <a:rPr lang="pt-BR" dirty="0"/>
              <a:t> </a:t>
            </a:r>
            <a:r>
              <a:rPr lang="pt-BR" dirty="0" err="1"/>
              <a:t>cross</a:t>
            </a:r>
            <a:r>
              <a:rPr lang="pt-BR" dirty="0"/>
              <a:t> bridge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4083" y="5945821"/>
            <a:ext cx="47160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‘As cores chegam aparecer cartuchos de dinamite”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228184" y="0"/>
            <a:ext cx="291581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MAURICE DE VLAMINCK (1876-1958)</a:t>
            </a:r>
          </a:p>
        </p:txBody>
      </p:sp>
      <p:pic>
        <p:nvPicPr>
          <p:cNvPr id="3077" name="Picture 5" descr="Resultado de imagem para o Rio sena mo Chato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052737"/>
            <a:ext cx="4581525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562475" y="1052737"/>
            <a:ext cx="25298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 rio Sena no </a:t>
            </a:r>
            <a:r>
              <a:rPr lang="pt-BR" dirty="0" err="1"/>
              <a:t>Chatou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01732" y="6451271"/>
            <a:ext cx="4572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IMPORTANTE ARTISTA DA XILOGRAVURA</a:t>
            </a:r>
          </a:p>
        </p:txBody>
      </p:sp>
      <p:pic>
        <p:nvPicPr>
          <p:cNvPr id="3079" name="Picture 7" descr="Resultado de imagem para XILOGRavura  de Vlaminck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2921335"/>
            <a:ext cx="28384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16632"/>
            <a:ext cx="273630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CUBISMO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504" y="908720"/>
            <a:ext cx="4104456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Paris (1900-1920)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Pablo Picasso e Georges </a:t>
            </a:r>
            <a:r>
              <a:rPr lang="pt-BR" sz="2400" dirty="0" err="1"/>
              <a:t>Braque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Influência de Cézanne: sintetizou as formas em esferas, cones e cilindros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Arte Africana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3779912" y="2348880"/>
            <a:ext cx="1080120" cy="6373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esultado de imagem para obras de cezanne cubism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860032" y="0"/>
            <a:ext cx="25922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La </a:t>
            </a:r>
            <a:r>
              <a:rPr lang="pt-BR" dirty="0" err="1"/>
              <a:t>Montaña</a:t>
            </a:r>
            <a:r>
              <a:rPr lang="pt-BR" dirty="0"/>
              <a:t> de Santa Vitória</a:t>
            </a:r>
          </a:p>
        </p:txBody>
      </p:sp>
    </p:spTree>
    <p:extLst>
      <p:ext uri="{BB962C8B-B14F-4D97-AF65-F5344CB8AC3E}">
        <p14:creationId xmlns:p14="http://schemas.microsoft.com/office/powerpoint/2010/main" val="3537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116632"/>
            <a:ext cx="3528392" cy="65556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CUBISMO </a:t>
            </a:r>
          </a:p>
          <a:p>
            <a:pPr algn="ctr"/>
            <a:r>
              <a:rPr lang="pt-BR" sz="2800" dirty="0"/>
              <a:t>1 fase: </a:t>
            </a:r>
            <a:r>
              <a:rPr lang="pt-BR" sz="2800" dirty="0" err="1"/>
              <a:t>Pré</a:t>
            </a:r>
            <a:r>
              <a:rPr lang="pt-BR" sz="2800" dirty="0"/>
              <a:t>-cubismo: </a:t>
            </a:r>
            <a:r>
              <a:rPr lang="pt-BR" sz="2800" dirty="0" err="1"/>
              <a:t>Cezanniana</a:t>
            </a:r>
            <a:endParaRPr lang="pt-BR" sz="2800" dirty="0"/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2 fase: Cubismo analítico – As formas e objetos eram fracionados e reconstruídos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3 FASE: Cubismo sintético – vários estilos misturados – fragmentos de jornal, tecido, tinta... </a:t>
            </a:r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2627784" y="1412776"/>
            <a:ext cx="2448272" cy="172819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Resultado de imagem para o portuguÊs de Georges Braqu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67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76056" y="0"/>
            <a:ext cx="21602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 PORTUGUÊS DE GEORGES BRAQUE</a:t>
            </a:r>
          </a:p>
        </p:txBody>
      </p:sp>
      <p:pic>
        <p:nvPicPr>
          <p:cNvPr id="5126" name="Picture 6" descr="Resultado de imagem para caleidoscópi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74761"/>
            <a:ext cx="4371975" cy="3486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aixaDeTexto 5"/>
          <p:cNvSpPr txBox="1"/>
          <p:nvPr/>
        </p:nvSpPr>
        <p:spPr>
          <a:xfrm>
            <a:off x="3635896" y="2774761"/>
            <a:ext cx="31683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 METÁFORA DO CALEIDOSCÓPIO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3419872" y="4077072"/>
            <a:ext cx="1440160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Resultado de imagem para obra do cubismo sintétic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21" y="1278999"/>
            <a:ext cx="4184179" cy="560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959821" y="1278999"/>
            <a:ext cx="22764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 GUITARRA DE PABLO PICASSO</a:t>
            </a:r>
          </a:p>
        </p:txBody>
      </p:sp>
    </p:spTree>
    <p:extLst>
      <p:ext uri="{BB962C8B-B14F-4D97-AF65-F5344CB8AC3E}">
        <p14:creationId xmlns:p14="http://schemas.microsoft.com/office/powerpoint/2010/main" val="35375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CUBISMO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23220"/>
            <a:ext cx="4788024" cy="4770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2000" dirty="0"/>
              <a:t>Surge em Paris no século XX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/>
              <a:t>Seus nomes principais são Pablo Picasso e Georges </a:t>
            </a:r>
            <a:r>
              <a:rPr lang="pt-BR" sz="2000" dirty="0" err="1"/>
              <a:t>Braques</a:t>
            </a:r>
            <a:endParaRPr lang="pt-BR" sz="20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/>
              <a:t>Influências da Arte Africana e concepções pictóricas de Cézanne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/>
              <a:t>Os movimentos são de recriação do objeto: desmontagem do objeto e sintetização das linhas (mistura-se as formas dando um novo traçado de linhas)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/>
              <a:t>Fases: </a:t>
            </a:r>
            <a:r>
              <a:rPr lang="pt-BR" sz="2000" dirty="0" err="1"/>
              <a:t>Pré</a:t>
            </a:r>
            <a:r>
              <a:rPr lang="pt-BR" sz="2000" dirty="0"/>
              <a:t>-Cubismo, Cubismo Analítico e Cubismo Sintético.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/>
              <a:t>Para </a:t>
            </a:r>
            <a:r>
              <a:rPr lang="pt-BR" sz="2400" dirty="0">
                <a:solidFill>
                  <a:srgbClr val="FF0000"/>
                </a:solidFill>
              </a:rPr>
              <a:t>Pablo Picasso </a:t>
            </a:r>
            <a:r>
              <a:rPr lang="pt-BR" sz="2000" dirty="0"/>
              <a:t>o cubismo é como a feiura, ou seja, um esforço do criador para dizer algo novo.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555776" y="1556792"/>
            <a:ext cx="3024336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544794" y="1288783"/>
            <a:ext cx="3456384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fases: </a:t>
            </a:r>
          </a:p>
          <a:p>
            <a:pPr marL="285750" indent="-285750">
              <a:buFontTx/>
              <a:buChar char="-"/>
            </a:pPr>
            <a:r>
              <a:rPr lang="pt-BR" dirty="0"/>
              <a:t>Fase Rosa: sentimento, emoção humana</a:t>
            </a:r>
          </a:p>
          <a:p>
            <a:pPr marL="285750" indent="-285750">
              <a:buFontTx/>
              <a:buChar char="-"/>
            </a:pPr>
            <a:r>
              <a:rPr lang="pt-BR" dirty="0"/>
              <a:t>Fase azul: a tristeza que Picasso teve após o suicídio de seu amigo.</a:t>
            </a:r>
          </a:p>
          <a:p>
            <a:pPr marL="285750" indent="-285750">
              <a:buFontTx/>
              <a:buChar char="-"/>
            </a:pPr>
            <a:r>
              <a:rPr lang="pt-BR" dirty="0"/>
              <a:t>Elementos  Africanos – Elementos da arte africana</a:t>
            </a:r>
          </a:p>
        </p:txBody>
      </p:sp>
    </p:spTree>
    <p:extLst>
      <p:ext uri="{BB962C8B-B14F-4D97-AF65-F5344CB8AC3E}">
        <p14:creationId xmlns:p14="http://schemas.microsoft.com/office/powerpoint/2010/main" val="81819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OBRAS DA FASE AZUL</a:t>
            </a:r>
          </a:p>
        </p:txBody>
      </p:sp>
      <p:pic>
        <p:nvPicPr>
          <p:cNvPr id="2050" name="Picture 2" descr="https://i1.wp.com/forademim.com.br/wp-content/uploads/2013/05/azuis-picasso-la-celestina.jpg?resize=362%2C450&amp;ssl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4480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1.wp.com/forademim.com.br/wp-content/uploads/2013/05/azuis-picasso-o-mendigo-e-o-menino-1903.jpg?resize=318%2C450&amp;ssl=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76672"/>
            <a:ext cx="3028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1.wp.com/forademim.com.br/wp-content/uploads/2013/05/azuis-picasso-o-velho-guitarrista-1903.jpg?resize=299%2C450&amp;ssl=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76672"/>
            <a:ext cx="28479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4365104"/>
            <a:ext cx="34480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La Celestina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48050" y="4393590"/>
            <a:ext cx="28445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O mendigo e O menino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296025" y="4393590"/>
            <a:ext cx="28435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O guitarrista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308417" y="5085184"/>
            <a:ext cx="45720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t-BR" sz="2000" b="1" dirty="0"/>
              <a:t>Picasso retrata  a </a:t>
            </a:r>
            <a:r>
              <a:rPr lang="pt-BR" sz="2000" b="1" dirty="0" err="1"/>
              <a:t>solildão</a:t>
            </a:r>
            <a:r>
              <a:rPr lang="pt-BR" sz="2000" b="1" dirty="0"/>
              <a:t>, a pobreza, mendigos, cegos, a velhice. Sua melancolia se expressa </a:t>
            </a:r>
            <a:r>
              <a:rPr lang="pt-BR" sz="2000" b="1" dirty="0" err="1"/>
              <a:t>monocromaticamente</a:t>
            </a:r>
            <a:r>
              <a:rPr lang="pt-BR" sz="2000" b="1" dirty="0"/>
              <a:t> em azul, com uma pequena permissão ao verde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8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/>
              <a:t>Período Rosa – 1905 – 1906 – As pinturas deste período caracterizam-se por grande lirismo, personagens de teatro e circo, ganhando suavidade, com as personagens num clima de ternura, com cores esbatidas. </a:t>
            </a:r>
          </a:p>
        </p:txBody>
      </p:sp>
      <p:pic>
        <p:nvPicPr>
          <p:cNvPr id="3074" name="Picture 2" descr="garoto com cachim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9"/>
            <a:ext cx="3644404" cy="54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465540"/>
            <a:ext cx="36444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Garçom 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Pipe</a:t>
            </a:r>
            <a:endParaRPr lang="pt-BR" dirty="0"/>
          </a:p>
        </p:txBody>
      </p:sp>
      <p:pic>
        <p:nvPicPr>
          <p:cNvPr id="3076" name="Picture 4" descr="https://malditovivant.files.wordpress.com/2011/02/picasso-actor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47" y="1340769"/>
            <a:ext cx="4191000" cy="55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943547" y="6465540"/>
            <a:ext cx="4191000" cy="374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EL ACTOR</a:t>
            </a:r>
          </a:p>
        </p:txBody>
      </p:sp>
    </p:spTree>
    <p:extLst>
      <p:ext uri="{BB962C8B-B14F-4D97-AF65-F5344CB8AC3E}">
        <p14:creationId xmlns:p14="http://schemas.microsoft.com/office/powerpoint/2010/main" val="24030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Base africana - </a:t>
            </a:r>
          </a:p>
        </p:txBody>
      </p:sp>
      <p:pic>
        <p:nvPicPr>
          <p:cNvPr id="4098" name="Picture 2" descr="Les Demoiselles d'Avig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2"/>
            <a:ext cx="57150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5805264"/>
            <a:ext cx="571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i="1" dirty="0" err="1"/>
              <a:t>Les</a:t>
            </a:r>
            <a:r>
              <a:rPr lang="pt-BR" b="1" i="1" dirty="0"/>
              <a:t> </a:t>
            </a:r>
            <a:r>
              <a:rPr lang="pt-BR" b="1" i="1" dirty="0" err="1"/>
              <a:t>Demoiselles</a:t>
            </a:r>
            <a:r>
              <a:rPr lang="pt-BR" b="1" i="1" dirty="0"/>
              <a:t> d'</a:t>
            </a:r>
            <a:r>
              <a:rPr lang="pt-BR" b="1" i="1" dirty="0" err="1"/>
              <a:t>Avignon</a:t>
            </a:r>
            <a:r>
              <a:rPr lang="pt-BR" b="1" dirty="0"/>
              <a:t> (1907)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715000" y="369332"/>
            <a:ext cx="3429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dirty="0"/>
              <a:t>Este quadro marca o começo da fase em que Picasso sofre grande influência das artes africanas, que durou de 1907 à 1909. Apesar de parte do quadro ser influenciado pelas artes ibéricas, é possível ver claramente às referências da África. </a:t>
            </a:r>
          </a:p>
        </p:txBody>
      </p:sp>
    </p:spTree>
    <p:extLst>
      <p:ext uri="{BB962C8B-B14F-4D97-AF65-F5344CB8AC3E}">
        <p14:creationId xmlns:p14="http://schemas.microsoft.com/office/powerpoint/2010/main" val="8848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15075</TotalTime>
  <Words>1444</Words>
  <Application>Microsoft Office PowerPoint</Application>
  <PresentationFormat>Apresentação na tela (4:3)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&amp;quot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AUGUSTO</cp:lastModifiedBy>
  <cp:revision>16</cp:revision>
  <dcterms:created xsi:type="dcterms:W3CDTF">2019-08-05T16:01:36Z</dcterms:created>
  <dcterms:modified xsi:type="dcterms:W3CDTF">2020-04-26T17:08:32Z</dcterms:modified>
</cp:coreProperties>
</file>