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8" r:id="rId11"/>
    <p:sldId id="269" r:id="rId12"/>
    <p:sldId id="270" r:id="rId13"/>
    <p:sldId id="271" r:id="rId14"/>
    <p:sldId id="272" r:id="rId15"/>
    <p:sldId id="267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30176-1C50-47BF-8D6D-956AFD749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245D57-0D98-49BA-967A-516013792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9271A6-8B85-4358-9166-653DED77C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66BC-1D92-4E37-9CE8-45CFA7A94FD8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763595-B8EE-4F6E-AF8A-00C91E610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032ECD-0A79-4B15-8F16-E4CFFAF8E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FDB8-99D3-43C9-834B-106C057574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05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EF1EF2-1998-4334-897F-224DBE681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7EB8389-DAAA-4236-81B4-3E06CD4F7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2BA05A-BD5C-4D0E-8120-D776D3A62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66BC-1D92-4E37-9CE8-45CFA7A94FD8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E231C2-2626-4C32-93F3-FD9BFE480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42827D-B8B7-45D0-AAD3-2822BB00D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FDB8-99D3-43C9-834B-106C057574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3219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9F354C9-D3D5-4919-809F-CD1589B934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52BBB5-6F46-4495-A020-CDDA3E338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E32541-2256-4BE5-8650-95CEC9441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66BC-1D92-4E37-9CE8-45CFA7A94FD8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A16FFE-C539-4AB9-8EA2-38B7C6F6F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B9FBA5-D85B-42FC-99C4-3C3AEF37A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FDB8-99D3-43C9-834B-106C057574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00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B01BEA-D11E-46E4-836E-CD0B25A81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755131-AAE0-444F-BC63-8B2884260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D9B16B-6F65-445A-92B9-383E6759D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66BC-1D92-4E37-9CE8-45CFA7A94FD8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884B14-6520-4F4E-BF41-A9FF0ACEA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02D7C8-6396-44A4-A414-316491BB2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FDB8-99D3-43C9-834B-106C057574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24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335BE-A347-4907-A85D-60CCF8CDF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450ECA4-A4CE-4861-A374-B10078C7E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3907E0-FE36-49A4-AA78-1A5967409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66BC-1D92-4E37-9CE8-45CFA7A94FD8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F69F62-FD3D-4045-9514-327F9A55B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5011EA-5B99-4BE1-904E-7F90FFC31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FDB8-99D3-43C9-834B-106C057574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750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52CA3D-8E09-424D-B959-98ACEB1B0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D7CB99-80D8-4C38-A568-FC0C351887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59B4176-0268-4569-8F69-5D461969F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9758EE2-3E96-4A09-A2DD-4BA38F815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66BC-1D92-4E37-9CE8-45CFA7A94FD8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1C89376-D70E-48D0-9773-2689D3FCD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DED97EC-7F57-46C4-8C40-8E3AC9EBF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FDB8-99D3-43C9-834B-106C057574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77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66107-D9DC-47A1-A05E-E4A6A99A1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64B84D-A367-4DF9-B30A-2C524B0EE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5CF698-7ABB-45D3-B493-A6CC56F71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203423A-9F80-4461-BFAC-938A00E73D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8512406-0E9D-4089-AF3C-1F84CE8229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DAE1E10-7BCD-454F-883F-98B448719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66BC-1D92-4E37-9CE8-45CFA7A94FD8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EC8FC36-61DB-44A8-96B1-A2FF88E3F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D24C1F3-462C-402E-B784-8277DC6D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FDB8-99D3-43C9-834B-106C057574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2389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7B573-BFA3-4DFA-90D7-A9AD55D19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3DADCC-7E77-4CF5-901F-A303DE21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66BC-1D92-4E37-9CE8-45CFA7A94FD8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ED29ED6-F7CB-44F9-8FC3-0931FB9E6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1008B13-C03F-4654-8485-C11CF63F9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FDB8-99D3-43C9-834B-106C057574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216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7ECF21A-8CD2-4233-8B3A-813F0FC27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66BC-1D92-4E37-9CE8-45CFA7A94FD8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7ED083D-97AF-44A5-983D-AE52D168F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13096C6-AE54-451E-B0B7-F4923C452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FDB8-99D3-43C9-834B-106C057574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8149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40FECF-FFEF-4B47-96CE-318B188E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BD2DA4-C7E0-44AC-B083-3F0973A37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351F80E-D6B4-47D9-A206-323D8DF7A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3D6CDB9-7351-4168-BF8D-997BAF576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66BC-1D92-4E37-9CE8-45CFA7A94FD8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9AC9C63-41D6-4FB1-9B17-E96D44C75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2849C9-9B66-48F2-BD10-C19C34CD0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FDB8-99D3-43C9-834B-106C057574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7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B2D211-3981-4506-9385-4FFC39067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020171C-F62A-4745-A099-BD2EA53EF4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F51C320-938E-4EF0-B641-B29FA7231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B8CB62C-8935-4703-BBFD-7EFC875B7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66BC-1D92-4E37-9CE8-45CFA7A94FD8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CB35B1E-EB52-4218-A687-7E45EA6B9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8A28B8C-1D2B-435E-81FB-917DC6B04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FDB8-99D3-43C9-834B-106C057574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3704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2B3E5C0-82E5-4F93-BD6B-D3E848835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A000C67-0325-46B9-9A77-447A0F4AD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270539-9C79-4AA1-BCD7-0134D72DEC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166BC-1D92-4E37-9CE8-45CFA7A94FD8}" type="datetimeFigureOut">
              <a:rPr lang="pt-BR" smtClean="0"/>
              <a:t>27/04/2020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88C386-481B-482F-B194-800914E60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CCF355-908B-4D11-82A4-8C6BF1907E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DFDB8-99D3-43C9-834B-106C057574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890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8603BA0B-A446-41BC-A51F-D33BCBB98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11519" cy="3429000"/>
          </a:xfrm>
          <a:prstGeom prst="rect">
            <a:avLst/>
          </a:prstGeom>
        </p:spPr>
      </p:pic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55A7E77F-9262-4C26-A034-051452706FE6}"/>
              </a:ext>
            </a:extLst>
          </p:cNvPr>
          <p:cNvCxnSpPr/>
          <p:nvPr/>
        </p:nvCxnSpPr>
        <p:spPr>
          <a:xfrm>
            <a:off x="1589649" y="3291840"/>
            <a:ext cx="582402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7DE6A822-74EE-4F40-B9AE-D36308A7DE26}"/>
              </a:ext>
            </a:extLst>
          </p:cNvPr>
          <p:cNvSpPr txBox="1"/>
          <p:nvPr/>
        </p:nvSpPr>
        <p:spPr>
          <a:xfrm>
            <a:off x="0" y="3429000"/>
            <a:ext cx="7811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FCF69453-A8EB-4A2B-A88E-6489F84FDB38}"/>
              </a:ext>
            </a:extLst>
          </p:cNvPr>
          <p:cNvSpPr txBox="1"/>
          <p:nvPr/>
        </p:nvSpPr>
        <p:spPr>
          <a:xfrm>
            <a:off x="0" y="3465443"/>
            <a:ext cx="7811519" cy="30469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CRISE DA FILOSOFIA E DOS IDEAIS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INSTABILIDADE NA PÓLIS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A FILOSOFIA FOCA EM COMO O INDIVÍDUO PODE EVITAR O SOFIRMENTO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OS ASSUNTOS POLÍTICOS SÃO DEIXADOS DE LADO </a:t>
            </a:r>
          </a:p>
        </p:txBody>
      </p:sp>
    </p:spTree>
    <p:extLst>
      <p:ext uri="{BB962C8B-B14F-4D97-AF65-F5344CB8AC3E}">
        <p14:creationId xmlns:p14="http://schemas.microsoft.com/office/powerpoint/2010/main" val="3348079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F578C8F-1FF0-495A-8830-849B5626C421}"/>
              </a:ext>
            </a:extLst>
          </p:cNvPr>
          <p:cNvSpPr txBox="1"/>
          <p:nvPr/>
        </p:nvSpPr>
        <p:spPr>
          <a:xfrm>
            <a:off x="0" y="0"/>
            <a:ext cx="5486400" cy="175432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5400" b="1" u="sng" dirty="0"/>
              <a:t>A questão dos universais (p. 240)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C39ABEC-EE1D-4974-9FE8-6C093BEB23EB}"/>
              </a:ext>
            </a:extLst>
          </p:cNvPr>
          <p:cNvSpPr txBox="1"/>
          <p:nvPr/>
        </p:nvSpPr>
        <p:spPr>
          <a:xfrm>
            <a:off x="0" y="1804022"/>
            <a:ext cx="5486400" cy="39703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pt-BR" sz="3600" dirty="0"/>
              <a:t>Imaginem-se no início da criação: Como as criações foram nomeadas?</a:t>
            </a:r>
          </a:p>
          <a:p>
            <a:pPr marL="742950" indent="-742950">
              <a:buFont typeface="+mj-lt"/>
              <a:buAutoNum type="arabicPeriod"/>
            </a:pPr>
            <a:r>
              <a:rPr lang="pt-BR" sz="3600" dirty="0"/>
              <a:t>Querelas dos Universais: </a:t>
            </a:r>
            <a:r>
              <a:rPr lang="pt-BR" sz="3600" dirty="0">
                <a:solidFill>
                  <a:srgbClr val="FF0000"/>
                </a:solidFill>
              </a:rPr>
              <a:t>REALISTAS</a:t>
            </a:r>
            <a:r>
              <a:rPr lang="pt-BR" sz="3600" dirty="0"/>
              <a:t> X </a:t>
            </a:r>
            <a:r>
              <a:rPr lang="pt-BR" sz="3600" dirty="0">
                <a:highlight>
                  <a:srgbClr val="FFFF00"/>
                </a:highlight>
              </a:rPr>
              <a:t>NOMINALISTAS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2337572-F7B9-43E0-A936-63F17E920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662609"/>
            <a:ext cx="6758609" cy="5774340"/>
          </a:xfrm>
          <a:prstGeom prst="rect">
            <a:avLst/>
          </a:prstGeom>
        </p:spPr>
      </p:pic>
      <p:pic>
        <p:nvPicPr>
          <p:cNvPr id="4098" name="Picture 2" descr="Resultado de imagem para QUERELAS UNIVERSAIS">
            <a:extLst>
              <a:ext uri="{FF2B5EF4-FFF2-40B4-BE49-F238E27FC236}">
                <a16:creationId xmlns:a16="http://schemas.microsoft.com/office/drawing/2014/main" id="{F2B37825-8963-4F0F-A3F3-423412F28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9696"/>
            <a:ext cx="6811618" cy="6808304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</p:pic>
    </p:spTree>
    <p:extLst>
      <p:ext uri="{BB962C8B-B14F-4D97-AF65-F5344CB8AC3E}">
        <p14:creationId xmlns:p14="http://schemas.microsoft.com/office/powerpoint/2010/main" val="62759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74C4E5B-F5FA-435E-B8C8-93973B381820}"/>
              </a:ext>
            </a:extLst>
          </p:cNvPr>
          <p:cNvSpPr txBox="1"/>
          <p:nvPr/>
        </p:nvSpPr>
        <p:spPr>
          <a:xfrm>
            <a:off x="-1" y="0"/>
            <a:ext cx="5075583" cy="63709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4400" dirty="0"/>
              <a:t>Surgimento das</a:t>
            </a:r>
          </a:p>
          <a:p>
            <a:r>
              <a:rPr lang="pt-BR" sz="4400" dirty="0"/>
              <a:t>	UNIVERSIDADES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200" dirty="0"/>
              <a:t>As primeiras: Bolonha (1088); Oxford (1096); Paris (1170); Pádua (1222); Colônia (1388)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200" dirty="0"/>
              <a:t>Reunião de professores e alunos em CAMPUS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200" dirty="0"/>
              <a:t>Discutia-se muito: Ciência Autônoma X Subordinação do conhecimento à FÉ. </a:t>
            </a:r>
          </a:p>
        </p:txBody>
      </p:sp>
      <p:pic>
        <p:nvPicPr>
          <p:cNvPr id="3076" name="Picture 4" descr="Resultado de imagem para berengário de tours">
            <a:extLst>
              <a:ext uri="{FF2B5EF4-FFF2-40B4-BE49-F238E27FC236}">
                <a16:creationId xmlns:a16="http://schemas.microsoft.com/office/drawing/2014/main" id="{7598D5B6-BC6E-4061-8820-138BC4D61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583" y="1"/>
            <a:ext cx="3651282" cy="414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120DE5D-014B-415B-A6EF-FD9AFA013171}"/>
              </a:ext>
            </a:extLst>
          </p:cNvPr>
          <p:cNvSpPr txBox="1"/>
          <p:nvPr/>
        </p:nvSpPr>
        <p:spPr>
          <a:xfrm>
            <a:off x="5075582" y="3631096"/>
            <a:ext cx="364434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BERENGARIO DE TOURS</a:t>
            </a:r>
          </a:p>
        </p:txBody>
      </p:sp>
      <p:pic>
        <p:nvPicPr>
          <p:cNvPr id="3078" name="Picture 6" descr="Resultado de imagem para BISPO PEDRO DAMIÃO">
            <a:extLst>
              <a:ext uri="{FF2B5EF4-FFF2-40B4-BE49-F238E27FC236}">
                <a16:creationId xmlns:a16="http://schemas.microsoft.com/office/drawing/2014/main" id="{672E0A5C-6EE1-47DC-B587-5E064E9CC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865" y="1753075"/>
            <a:ext cx="3463549" cy="510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84F0E91-8781-491A-8ED5-14DB788B1643}"/>
              </a:ext>
            </a:extLst>
          </p:cNvPr>
          <p:cNvSpPr txBox="1"/>
          <p:nvPr/>
        </p:nvSpPr>
        <p:spPr>
          <a:xfrm>
            <a:off x="8719930" y="6109252"/>
            <a:ext cx="347207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BISPO PEDRO DAMIÃO</a:t>
            </a:r>
          </a:p>
        </p:txBody>
      </p:sp>
    </p:spTree>
    <p:extLst>
      <p:ext uri="{BB962C8B-B14F-4D97-AF65-F5344CB8AC3E}">
        <p14:creationId xmlns:p14="http://schemas.microsoft.com/office/powerpoint/2010/main" val="597093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539FAA1-4620-4DA6-9A13-35B1D00DE225}"/>
              </a:ext>
            </a:extLst>
          </p:cNvPr>
          <p:cNvSpPr txBox="1"/>
          <p:nvPr/>
        </p:nvSpPr>
        <p:spPr>
          <a:xfrm>
            <a:off x="0" y="0"/>
            <a:ext cx="4280452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600" dirty="0"/>
              <a:t>A redescoberta do Aristotelismo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/>
              <a:t>Conhecimento de Física e Metafísica de Aristóteles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A806D35-BE1D-4BDF-BB4E-729CDE19D2ED}"/>
              </a:ext>
            </a:extLst>
          </p:cNvPr>
          <p:cNvSpPr txBox="1"/>
          <p:nvPr/>
        </p:nvSpPr>
        <p:spPr>
          <a:xfrm>
            <a:off x="5751444" y="355721"/>
            <a:ext cx="2743200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Física: Tudo na Natureza está em movimento e uma força CAUSA a outra.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5A519195-3519-4827-92EC-97808BEAEDB0}"/>
              </a:ext>
            </a:extLst>
          </p:cNvPr>
          <p:cNvCxnSpPr>
            <a:cxnSpLocks/>
          </p:cNvCxnSpPr>
          <p:nvPr/>
        </p:nvCxnSpPr>
        <p:spPr>
          <a:xfrm flipV="1">
            <a:off x="3551583" y="583096"/>
            <a:ext cx="2305878" cy="19215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B9B2372-7CAA-4E13-BF74-FCED43C20413}"/>
              </a:ext>
            </a:extLst>
          </p:cNvPr>
          <p:cNvSpPr txBox="1"/>
          <p:nvPr/>
        </p:nvSpPr>
        <p:spPr>
          <a:xfrm>
            <a:off x="5751444" y="3087757"/>
            <a:ext cx="2743200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err="1"/>
              <a:t>MetaFísica</a:t>
            </a:r>
            <a:r>
              <a:rPr lang="pt-BR" sz="2400" dirty="0"/>
              <a:t>: Qual a causa primeira para todos os movimentos? Motor Imóvel - Deus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9D033D0E-52D9-4859-9E1F-F687CF018011}"/>
              </a:ext>
            </a:extLst>
          </p:cNvPr>
          <p:cNvCxnSpPr>
            <a:cxnSpLocks/>
          </p:cNvCxnSpPr>
          <p:nvPr/>
        </p:nvCxnSpPr>
        <p:spPr>
          <a:xfrm>
            <a:off x="3551583" y="2504661"/>
            <a:ext cx="2305878" cy="7930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Resultado de imagem para aristóteles">
            <a:extLst>
              <a:ext uri="{FF2B5EF4-FFF2-40B4-BE49-F238E27FC236}">
                <a16:creationId xmlns:a16="http://schemas.microsoft.com/office/drawing/2014/main" id="{14FA81F9-8C30-46E3-93F9-7D8CB2149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022" y="0"/>
            <a:ext cx="36669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514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BCFF279-117E-456C-B23B-F16956C94D7F}"/>
              </a:ext>
            </a:extLst>
          </p:cNvPr>
          <p:cNvSpPr txBox="1"/>
          <p:nvPr/>
        </p:nvSpPr>
        <p:spPr>
          <a:xfrm>
            <a:off x="0" y="0"/>
            <a:ext cx="5605670" cy="19389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6000" dirty="0">
                <a:solidFill>
                  <a:schemeClr val="accent6">
                    <a:lumMod val="75000"/>
                  </a:schemeClr>
                </a:solidFill>
              </a:rPr>
              <a:t>METAFÍSICA E FÍSICA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7794013-88B2-4180-ABBB-64DDED327F4A}"/>
              </a:ext>
            </a:extLst>
          </p:cNvPr>
          <p:cNvSpPr txBox="1"/>
          <p:nvPr/>
        </p:nvSpPr>
        <p:spPr>
          <a:xfrm>
            <a:off x="0" y="1938992"/>
            <a:ext cx="5897217" cy="45243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/>
              <a:t>NÃO HÁ MUNDO DAS IDEIAS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/>
              <a:t>O CONHECIMENTO É EMPÍRICO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/>
              <a:t>TODO SER É CAUSADO NA NATUREZA: 1 - CAUSA FORMAL; 2 – CAUSA MATERIAL; 3 – CAUSA EFICIENTE; 4 – CAUSA FINAL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A CAUSA PRIMEIRA (DO MOVIMENTO ETERNO) –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IMATERIAL, ETERNO, FIXO SEMPRE EXISTIU – ELE É PERFEITO E, SEGUNDO ARISTÓTELES </a:t>
            </a:r>
            <a:r>
              <a:rPr lang="pt-BR" sz="2400" dirty="0">
                <a:highlight>
                  <a:srgbClr val="FF0000"/>
                </a:highlight>
              </a:rPr>
              <a:t>NÃO AMA OS HOMENS</a:t>
            </a:r>
          </a:p>
          <a:p>
            <a:endParaRPr lang="pt-B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07BC6789-058C-41D4-BC8F-1E842C947DCE}"/>
              </a:ext>
            </a:extLst>
          </p:cNvPr>
          <p:cNvCxnSpPr/>
          <p:nvPr/>
        </p:nvCxnSpPr>
        <p:spPr>
          <a:xfrm flipV="1">
            <a:off x="5373759" y="2570922"/>
            <a:ext cx="1842052" cy="858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7FBCD7CF-5FF4-4CD2-A997-51CE36FED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364" y="0"/>
            <a:ext cx="4909636" cy="442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A14A1C4-EBDE-4A6A-AD43-3BF5CE186C3E}"/>
              </a:ext>
            </a:extLst>
          </p:cNvPr>
          <p:cNvSpPr txBox="1"/>
          <p:nvPr/>
        </p:nvSpPr>
        <p:spPr>
          <a:xfrm>
            <a:off x="7282364" y="3956776"/>
            <a:ext cx="320010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PURITAS – ANTONIO CORRADINI</a:t>
            </a:r>
          </a:p>
        </p:txBody>
      </p:sp>
    </p:spTree>
    <p:extLst>
      <p:ext uri="{BB962C8B-B14F-4D97-AF65-F5344CB8AC3E}">
        <p14:creationId xmlns:p14="http://schemas.microsoft.com/office/powerpoint/2010/main" val="1134431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são tomás de aquino">
            <a:extLst>
              <a:ext uri="{FF2B5EF4-FFF2-40B4-BE49-F238E27FC236}">
                <a16:creationId xmlns:a16="http://schemas.microsoft.com/office/drawing/2014/main" id="{6E73401F-49E9-41D9-87C9-8843D45D5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0"/>
            <a:ext cx="4706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6431762-474C-4CD5-9969-1C16F2B24EE6}"/>
              </a:ext>
            </a:extLst>
          </p:cNvPr>
          <p:cNvSpPr txBox="1"/>
          <p:nvPr/>
        </p:nvSpPr>
        <p:spPr>
          <a:xfrm>
            <a:off x="7485063" y="0"/>
            <a:ext cx="3048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Tomás de Aquino – 1224/1274</a:t>
            </a:r>
          </a:p>
          <a:p>
            <a:r>
              <a:rPr lang="pt-BR" dirty="0"/>
              <a:t>p.240 e 241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B78CC4F-34F0-4B13-BF1B-7C7DF4E5CE1E}"/>
              </a:ext>
            </a:extLst>
          </p:cNvPr>
          <p:cNvSpPr txBox="1"/>
          <p:nvPr/>
        </p:nvSpPr>
        <p:spPr>
          <a:xfrm>
            <a:off x="15668" y="920621"/>
            <a:ext cx="7485063" cy="5509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Síntese entre o Aristotelismo e Cristianismo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A filosofia está submetida à teologia (Verdades Divinas)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Objeto da Filosofia: Ser enquanto Ser (princípios)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0000"/>
                </a:solidFill>
              </a:rPr>
              <a:t>Deus</a:t>
            </a:r>
            <a:r>
              <a:rPr lang="pt-BR" sz="3200" dirty="0"/>
              <a:t> é a causa primeira (1 via): Causa causante </a:t>
            </a:r>
            <a:r>
              <a:rPr lang="pt-BR" sz="3200" dirty="0" err="1"/>
              <a:t>incausada</a:t>
            </a:r>
            <a:r>
              <a:rPr lang="pt-BR" sz="3200" dirty="0"/>
              <a:t> (</a:t>
            </a:r>
            <a:r>
              <a:rPr lang="pt-BR" sz="3200" b="1" u="sng" dirty="0"/>
              <a:t>tudo se move para Deus</a:t>
            </a:r>
            <a:r>
              <a:rPr lang="pt-BR" sz="32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O homem é composto de alma (inteligível) e corpo (sensível). </a:t>
            </a:r>
          </a:p>
        </p:txBody>
      </p:sp>
    </p:spTree>
    <p:extLst>
      <p:ext uri="{BB962C8B-B14F-4D97-AF65-F5344CB8AC3E}">
        <p14:creationId xmlns:p14="http://schemas.microsoft.com/office/powerpoint/2010/main" val="180758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469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2A7B534-4F03-46A3-AC6C-8B5793268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177" y="0"/>
            <a:ext cx="6301823" cy="624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13104F3-9CDD-4D11-B737-D8AFF4932C11}"/>
              </a:ext>
            </a:extLst>
          </p:cNvPr>
          <p:cNvSpPr txBox="1"/>
          <p:nvPr/>
        </p:nvSpPr>
        <p:spPr>
          <a:xfrm>
            <a:off x="0" y="0"/>
            <a:ext cx="5844209" cy="686341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4000" dirty="0"/>
              <a:t>O CINISMO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000" dirty="0"/>
              <a:t>Diógenes de </a:t>
            </a:r>
            <a:r>
              <a:rPr lang="pt-BR" sz="4000" dirty="0" err="1"/>
              <a:t>Sínope</a:t>
            </a:r>
            <a:endParaRPr lang="pt-BR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000" dirty="0"/>
              <a:t>Tudo é convenção e </a:t>
            </a:r>
            <a:r>
              <a:rPr lang="pt-BR" sz="4000" dirty="0">
                <a:solidFill>
                  <a:srgbClr val="FF0000"/>
                </a:solidFill>
              </a:rPr>
              <a:t>artificial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000" dirty="0"/>
              <a:t>Agir </a:t>
            </a:r>
            <a:r>
              <a:rPr lang="pt-BR" sz="4000" dirty="0">
                <a:solidFill>
                  <a:srgbClr val="FF0000"/>
                </a:solidFill>
              </a:rPr>
              <a:t>indiferentes</a:t>
            </a:r>
            <a:r>
              <a:rPr lang="pt-BR" sz="4000" dirty="0"/>
              <a:t> às convenções sociais, como cínico (cão)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000" dirty="0"/>
              <a:t>Não há bem comum, a ação é válida quando </a:t>
            </a:r>
            <a:r>
              <a:rPr lang="pt-BR" sz="4000" dirty="0">
                <a:solidFill>
                  <a:srgbClr val="FF0000"/>
                </a:solidFill>
              </a:rPr>
              <a:t>me traz benefícios</a:t>
            </a:r>
          </a:p>
          <a:p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583400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C95365B-9E9F-465E-9478-675BF4362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435" y="0"/>
            <a:ext cx="6493565" cy="6285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BA3532A-BAED-4D08-BFDA-2F66081F6246}"/>
              </a:ext>
            </a:extLst>
          </p:cNvPr>
          <p:cNvSpPr txBox="1"/>
          <p:nvPr/>
        </p:nvSpPr>
        <p:spPr>
          <a:xfrm>
            <a:off x="0" y="0"/>
            <a:ext cx="5698435" cy="618630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600" dirty="0"/>
              <a:t>O CETICISMO</a:t>
            </a:r>
          </a:p>
          <a:p>
            <a:endParaRPr lang="pt-BR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/>
              <a:t>Cético: aquele que </a:t>
            </a:r>
            <a:r>
              <a:rPr lang="pt-BR" sz="3600" dirty="0">
                <a:solidFill>
                  <a:srgbClr val="FF0000"/>
                </a:solidFill>
              </a:rPr>
              <a:t>dúvida</a:t>
            </a:r>
            <a:r>
              <a:rPr lang="pt-BR" sz="3600" dirty="0"/>
              <a:t> de tudo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/>
              <a:t>Não há verdade, toda a </a:t>
            </a:r>
            <a:r>
              <a:rPr lang="pt-BR" sz="3600" dirty="0">
                <a:solidFill>
                  <a:srgbClr val="FF0000"/>
                </a:solidFill>
              </a:rPr>
              <a:t>afirmação</a:t>
            </a:r>
            <a:r>
              <a:rPr lang="pt-BR" sz="3600" dirty="0"/>
              <a:t> gera uma cadeia de afirmação </a:t>
            </a:r>
            <a:r>
              <a:rPr lang="pt-BR" sz="3600" dirty="0">
                <a:solidFill>
                  <a:srgbClr val="FF0000"/>
                </a:solidFill>
              </a:rPr>
              <a:t>pendentes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0000"/>
                </a:solidFill>
              </a:rPr>
              <a:t>Indiferentes à política e a religião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82184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D155EEC-B9E6-4966-876A-455F6146C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713" y="0"/>
            <a:ext cx="6321287" cy="58952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2F9DCCC-820D-41F3-97D4-F58F35B09749}"/>
              </a:ext>
            </a:extLst>
          </p:cNvPr>
          <p:cNvSpPr txBox="1"/>
          <p:nvPr/>
        </p:nvSpPr>
        <p:spPr>
          <a:xfrm>
            <a:off x="0" y="-13252"/>
            <a:ext cx="5658678" cy="50783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600" dirty="0"/>
              <a:t>EPICURISMO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/>
              <a:t>Busca do Prazer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0000"/>
                </a:solidFill>
              </a:rPr>
              <a:t>Combater o medo </a:t>
            </a:r>
            <a:r>
              <a:rPr lang="pt-BR" sz="3600" dirty="0"/>
              <a:t>e controlar o Prazer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0000"/>
                </a:solidFill>
              </a:rPr>
              <a:t>Prudência</a:t>
            </a:r>
            <a:r>
              <a:rPr lang="pt-BR" sz="3600" dirty="0"/>
              <a:t>: equilíbrio entre o </a:t>
            </a:r>
            <a:r>
              <a:rPr lang="pt-BR" sz="3600" dirty="0">
                <a:solidFill>
                  <a:srgbClr val="FF0000"/>
                </a:solidFill>
              </a:rPr>
              <a:t>prazer estático </a:t>
            </a:r>
            <a:r>
              <a:rPr lang="pt-BR" sz="3600" dirty="0"/>
              <a:t>e o </a:t>
            </a:r>
            <a:r>
              <a:rPr lang="pt-BR" sz="3600" dirty="0">
                <a:solidFill>
                  <a:srgbClr val="FF0000"/>
                </a:solidFill>
              </a:rPr>
              <a:t>prazer dinâmico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/>
              <a:t>O homem não deve temer o que não lhe faz mal</a:t>
            </a:r>
          </a:p>
        </p:txBody>
      </p:sp>
    </p:spTree>
    <p:extLst>
      <p:ext uri="{BB962C8B-B14F-4D97-AF65-F5344CB8AC3E}">
        <p14:creationId xmlns:p14="http://schemas.microsoft.com/office/powerpoint/2010/main" val="3972055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AF7FB3C-50F0-466A-ADA8-7D3B1D843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271" y="0"/>
            <a:ext cx="5636729" cy="6473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3003C4B-4C58-4FC8-9B42-702E1C37B1BE}"/>
              </a:ext>
            </a:extLst>
          </p:cNvPr>
          <p:cNvSpPr txBox="1"/>
          <p:nvPr/>
        </p:nvSpPr>
        <p:spPr>
          <a:xfrm>
            <a:off x="0" y="0"/>
            <a:ext cx="6440557" cy="563231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600" dirty="0"/>
              <a:t>ESTOICISMO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0000"/>
                </a:solidFill>
              </a:rPr>
              <a:t>Disciplina e Austeridade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/>
              <a:t>Indiferença em relação ao sofrimento e às condições materiais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/>
              <a:t>Aceitar que que há o bem e mal e você deve sempre optar pelo bem. </a:t>
            </a:r>
            <a:r>
              <a:rPr lang="pt-BR" sz="3600" dirty="0">
                <a:solidFill>
                  <a:srgbClr val="FF0000"/>
                </a:solidFill>
              </a:rPr>
              <a:t>Ato heroico</a:t>
            </a:r>
            <a:r>
              <a:rPr lang="pt-BR" sz="3600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3600" dirty="0"/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35834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47D230B-2054-41AA-B832-F7840DD1E23D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4000" dirty="0"/>
              <a:t>FILOSOFIA MEDIEVAL página 236 – livro 03/módulo 08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BDDC56B-3E07-44A9-BADA-C308D24DB955}"/>
              </a:ext>
            </a:extLst>
          </p:cNvPr>
          <p:cNvSpPr txBox="1"/>
          <p:nvPr/>
        </p:nvSpPr>
        <p:spPr>
          <a:xfrm>
            <a:off x="0" y="707886"/>
            <a:ext cx="4545496" cy="63094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4400" dirty="0"/>
              <a:t>A Filosofia Cristã</a:t>
            </a:r>
          </a:p>
          <a:p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Édito de Milão e </a:t>
            </a:r>
            <a:r>
              <a:rPr lang="pt-BR" sz="2400" dirty="0" err="1"/>
              <a:t>tessalônica</a:t>
            </a:r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Patrística – Santo Agostinho e Plotino no século IV </a:t>
            </a:r>
            <a:r>
              <a:rPr lang="pt-BR" sz="2400" dirty="0" err="1"/>
              <a:t>dC</a:t>
            </a:r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Escolástica – Começa no século IX e tem seu auge no XII e XV.</a:t>
            </a:r>
          </a:p>
          <a:p>
            <a:endParaRPr lang="pt-BR" sz="2400" dirty="0"/>
          </a:p>
          <a:p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Império Carolíngio (Século IX – fundamental para a Idade média) </a:t>
            </a:r>
          </a:p>
        </p:txBody>
      </p:sp>
      <p:pic>
        <p:nvPicPr>
          <p:cNvPr id="6" name="Picture 2" descr="Resultado de imagem para império carolíngio">
            <a:extLst>
              <a:ext uri="{FF2B5EF4-FFF2-40B4-BE49-F238E27FC236}">
                <a16:creationId xmlns:a16="http://schemas.microsoft.com/office/drawing/2014/main" id="{9D814539-0104-46C3-925C-EB9A52BD0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495" y="707886"/>
            <a:ext cx="7646505" cy="61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19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B8FC382-3887-4E91-A5A4-942DB8C6A896}"/>
              </a:ext>
            </a:extLst>
          </p:cNvPr>
          <p:cNvSpPr txBox="1"/>
          <p:nvPr/>
        </p:nvSpPr>
        <p:spPr>
          <a:xfrm>
            <a:off x="-1" y="0"/>
            <a:ext cx="6917635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4800" dirty="0"/>
              <a:t>A PATRÍSTICA – página 236</a:t>
            </a:r>
          </a:p>
        </p:txBody>
      </p:sp>
      <p:pic>
        <p:nvPicPr>
          <p:cNvPr id="1026" name="Picture 2" descr="Oração de Santo Agostinho após sua conversão - Formação">
            <a:extLst>
              <a:ext uri="{FF2B5EF4-FFF2-40B4-BE49-F238E27FC236}">
                <a16:creationId xmlns:a16="http://schemas.microsoft.com/office/drawing/2014/main" id="{F0475ADD-B76C-4FAD-92FB-30486D094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148" y="830996"/>
            <a:ext cx="6718852" cy="602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D3E779E-FF64-4A28-AE12-75A52E8C4AB0}"/>
              </a:ext>
            </a:extLst>
          </p:cNvPr>
          <p:cNvSpPr txBox="1"/>
          <p:nvPr/>
        </p:nvSpPr>
        <p:spPr>
          <a:xfrm>
            <a:off x="0" y="830996"/>
            <a:ext cx="5473148" cy="5693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Influências: Maniqueísmo e Platonismo (mal –trevas x bem – luz)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Teoria da Iluminação: Mundo das Ideias (DEUS) que criou o mundo humano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O homem recebe de DEUS as ideias divinas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Cidade de DEUS e dos HOMENS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5228CA2-11E9-48CD-BA2B-78703310D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939" y="1921566"/>
            <a:ext cx="9793357" cy="493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9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FF052B3-96F0-4FEE-BE11-DE8B44432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5D5E474-E094-4456-8C2D-6A8F5FE3A4A9}"/>
              </a:ext>
            </a:extLst>
          </p:cNvPr>
          <p:cNvSpPr txBox="1"/>
          <p:nvPr/>
        </p:nvSpPr>
        <p:spPr>
          <a:xfrm>
            <a:off x="2222695" y="1073426"/>
            <a:ext cx="7709095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TEOLOGIA AGOSTINIANA (Alta Idade média)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1D6DED6-304D-41E7-8224-901054E536B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7825" y="3697357"/>
            <a:ext cx="8896350" cy="3160643"/>
          </a:xfrm>
          <a:prstGeom prst="rect">
            <a:avLst/>
          </a:prstGeom>
          <a:blipFill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</p:pic>
    </p:spTree>
    <p:extLst>
      <p:ext uri="{BB962C8B-B14F-4D97-AF65-F5344CB8AC3E}">
        <p14:creationId xmlns:p14="http://schemas.microsoft.com/office/powerpoint/2010/main" val="398416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E060EB8-3AE4-4127-8CAE-59A12887ADCE}"/>
              </a:ext>
            </a:extLst>
          </p:cNvPr>
          <p:cNvSpPr txBox="1"/>
          <p:nvPr/>
        </p:nvSpPr>
        <p:spPr>
          <a:xfrm>
            <a:off x="0" y="0"/>
            <a:ext cx="4664765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600" dirty="0"/>
              <a:t>FILOSOFIA ISLÂMICA pagina 239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89237D5-DDCE-4417-ADDD-90C900844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765" y="-1"/>
            <a:ext cx="7527235" cy="685800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FB82C64-313B-4F5A-A3F7-DAD1517F9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765" y="2773"/>
            <a:ext cx="2933700" cy="4290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F6922FD-D00C-4AEC-BBFD-E34338B50FC2}"/>
              </a:ext>
            </a:extLst>
          </p:cNvPr>
          <p:cNvSpPr txBox="1"/>
          <p:nvPr/>
        </p:nvSpPr>
        <p:spPr>
          <a:xfrm>
            <a:off x="-39757" y="1200329"/>
            <a:ext cx="4704523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600" dirty="0" err="1"/>
              <a:t>Muhhamad</a:t>
            </a:r>
            <a:r>
              <a:rPr lang="pt-BR" sz="3600" dirty="0"/>
              <a:t> – jihad – </a:t>
            </a:r>
            <a:r>
              <a:rPr lang="pt-BR" sz="3600" dirty="0" err="1"/>
              <a:t>muslim</a:t>
            </a:r>
            <a:r>
              <a:rPr lang="pt-BR" sz="3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600" dirty="0"/>
              <a:t>Corão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600" dirty="0"/>
              <a:t>Adotaram a Filosofia Aristotélica (Ato e Potência)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600" dirty="0"/>
              <a:t>FORTES na medicina, matemática, biologia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BD4D7B7-D197-4949-9170-CF66CEA08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765" y="0"/>
            <a:ext cx="7503215" cy="7010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677F314-E32F-4585-BB5F-CE94BE1E67CC}"/>
              </a:ext>
            </a:extLst>
          </p:cNvPr>
          <p:cNvSpPr txBox="1"/>
          <p:nvPr/>
        </p:nvSpPr>
        <p:spPr>
          <a:xfrm>
            <a:off x="4664765" y="-2"/>
            <a:ext cx="286247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AVERRÓIS – 980/1037</a:t>
            </a:r>
          </a:p>
        </p:txBody>
      </p:sp>
    </p:spTree>
    <p:extLst>
      <p:ext uri="{BB962C8B-B14F-4D97-AF65-F5344CB8AC3E}">
        <p14:creationId xmlns:p14="http://schemas.microsoft.com/office/powerpoint/2010/main" val="15006782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5135</TotalTime>
  <Words>553</Words>
  <Application>Microsoft Office PowerPoint</Application>
  <PresentationFormat>Widescreen</PresentationFormat>
  <Paragraphs>80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AUGUSTO</dc:creator>
  <cp:lastModifiedBy>CARLOS AUGUSTO</cp:lastModifiedBy>
  <cp:revision>17</cp:revision>
  <dcterms:created xsi:type="dcterms:W3CDTF">2020-04-02T18:28:14Z</dcterms:created>
  <dcterms:modified xsi:type="dcterms:W3CDTF">2020-04-27T19:25:16Z</dcterms:modified>
</cp:coreProperties>
</file>