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73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06AC5A-4D77-4E49-9FC6-8C4BED5C5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906054-9366-40CC-B2B1-D94ADEDD0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C59884-A399-4D36-9F5F-C66AB0EA5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32BB-E508-4351-BD0A-2541F85F7163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99E568-7D09-4C23-81C3-F84F3B840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DA5B7F-5934-40A1-9B1E-F05BEF79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9B45-7123-450B-BDD7-A7BFB58AB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33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BEBE1-DB06-4616-A4AB-F96BBD4AF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B71D449-5856-4C4C-BF63-EF0E4EA31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12138C-B88A-4212-A227-D22735DF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32BB-E508-4351-BD0A-2541F85F7163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C8F1CB-BAE3-4621-9641-4CC545A7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46FFD8-9DA5-4B83-ABC1-DCDF8410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9B45-7123-450B-BDD7-A7BFB58AB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37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6BEFED-7457-45A0-AFC0-6563D238F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9B5655E-BD68-4622-A66B-35B41D4A2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2C8799-C01A-44A6-B434-25AE9BA2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32BB-E508-4351-BD0A-2541F85F7163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7D8666-8770-447D-BC21-BB29CB9B6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B39963-EA46-43FF-B0AC-EA6A6F4F7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9B45-7123-450B-BDD7-A7BFB58AB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84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F3891-CFEC-4008-A2A8-0F88034FE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EC8F03-6E65-40F2-8B8D-D93A70C56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39B44C-6057-4992-9FF2-FBD6CC777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32BB-E508-4351-BD0A-2541F85F7163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F9147B-0CDB-4CE6-99AC-F9C5D6A7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4D7267-E299-4D68-9216-A4A26163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9B45-7123-450B-BDD7-A7BFB58AB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69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17B1E-FB53-4A3B-A8B1-7DDD6CEA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022024-8879-4ACB-898A-E7BA29DAA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B7156D-88E9-48E3-B38D-2F3C81B9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32BB-E508-4351-BD0A-2541F85F7163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A866FC-9BA7-4297-8855-92242D44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D76A37-6F9F-4515-84B7-7FFB3B737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9B45-7123-450B-BDD7-A7BFB58AB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84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9E264-4745-42C6-8B0A-C96005C55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FF328B-28C4-4E6A-9656-E0A371CE7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158AEE-8A30-415F-8562-44A1135C3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A75D38-7B29-42CF-9DFF-8DC08069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32BB-E508-4351-BD0A-2541F85F7163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0F99B7-5575-42D1-96D4-F70A8638D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79AD0E-E38F-4A53-8D89-6E550E260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9B45-7123-450B-BDD7-A7BFB58AB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1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21361-2046-49D5-9BBF-DAEFC4CF7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3F2466-5839-4FDA-95C1-CB8140B17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42DBEA-7CA5-490D-B64C-F582E051B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9A29BCE-835E-47DC-9A88-6A502928E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6A22680-C557-4E79-B3DB-42B28E2BD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A4098BA-8A08-4FC6-8A34-53C4C8699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32BB-E508-4351-BD0A-2541F85F7163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05147C3-88B0-4682-9B73-5C25ACB3D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484ED7E-124A-4777-AB8E-BD3C937CD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9B45-7123-450B-BDD7-A7BFB58AB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91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A466E2-D07A-459D-9572-68951BEBA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82E583E-3887-4AD5-93C7-79E313CB9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32BB-E508-4351-BD0A-2541F85F7163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9109FED-3113-44A7-A8F0-809884B1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F623CB5-1E53-4DD2-A5BB-EAD1DD20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9B45-7123-450B-BDD7-A7BFB58AB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83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7D30464-05C0-4F68-9548-8147F9FD7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32BB-E508-4351-BD0A-2541F85F7163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042207B-7434-4A33-8CC8-DD10AAAF8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1ED571-7447-45FA-A149-3347C893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9B45-7123-450B-BDD7-A7BFB58AB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49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5EED5-4167-4D92-BD80-6F2E81C8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0F0B3D-15C2-43BB-B670-01AF2FB0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26B8E5-60F5-42E3-80EA-EF231247D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B9440F-99EB-4548-9316-1EB941296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32BB-E508-4351-BD0A-2541F85F7163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8F5211-8943-4F37-8BCA-50E2EE99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792070-D94E-4242-86F0-3AE305C2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9B45-7123-450B-BDD7-A7BFB58AB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39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A6D7E-DFC7-4A12-AC62-E2B0CF2C3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9455E83-8982-4654-9A63-A14C12C0DA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08DEA5-E997-4222-81A4-6A0E8D565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9C54D6-0356-47C0-9B5A-EB0DB37C3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32BB-E508-4351-BD0A-2541F85F7163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9A71D1-5909-4CC6-9272-54DC64073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6EA2BE-C528-4162-BD03-C587B737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9B45-7123-450B-BDD7-A7BFB58AB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6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EAC6778-A3D4-4425-8054-268A5ADFE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9B5C1-BEBD-4104-8492-B7303FCBC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B81B55-06B2-4AC7-96AF-56BC1580B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832BB-E508-4351-BD0A-2541F85F7163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3F935B-4E94-4793-98FD-C102F1730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DA0A72-6812-4BC2-A629-698FFF321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69B45-7123-450B-BDD7-A7BFB58AB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16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AAE9D5C-1C2D-4058-B03B-4F267D71C70C}"/>
              </a:ext>
            </a:extLst>
          </p:cNvPr>
          <p:cNvSpPr txBox="1"/>
          <p:nvPr/>
        </p:nvSpPr>
        <p:spPr>
          <a:xfrm>
            <a:off x="0" y="0"/>
            <a:ext cx="4081670" cy="2677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400" dirty="0"/>
              <a:t>HOMEM, COMUNICAÇÃO E CIÊNCIA:</a:t>
            </a:r>
          </a:p>
          <a:p>
            <a:endParaRPr lang="pt-BR" dirty="0"/>
          </a:p>
          <a:p>
            <a:r>
              <a:rPr lang="pt-BR" dirty="0"/>
              <a:t>MERLEAU-PONTY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03E5929-D5A8-4E56-BD8D-AF72D9F25BE7}"/>
              </a:ext>
            </a:extLst>
          </p:cNvPr>
          <p:cNvSpPr txBox="1"/>
          <p:nvPr/>
        </p:nvSpPr>
        <p:spPr>
          <a:xfrm>
            <a:off x="-1" y="2677656"/>
            <a:ext cx="4505739" cy="44627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000" dirty="0"/>
              <a:t>CRÍTICA AO HUMANISMO E RENÉ DESCARTES (O EU NÃO É TUDO)</a:t>
            </a:r>
          </a:p>
          <a:p>
            <a:pPr marL="342900" indent="-342900">
              <a:buFont typeface="+mj-lt"/>
              <a:buAutoNum type="arabicPeriod"/>
            </a:pPr>
            <a:endParaRPr lang="pt-BR" sz="2000" dirty="0"/>
          </a:p>
          <a:p>
            <a:pPr marL="342900" indent="-342900">
              <a:buFont typeface="+mj-lt"/>
              <a:buAutoNum type="arabicPeriod"/>
            </a:pPr>
            <a:r>
              <a:rPr lang="pt-BR" sz="2000" dirty="0"/>
              <a:t>CRÍTICA AO EMPIRISMO (AS SENSAÇÕES EMPÍRICAS NÃO NOS PREENCHEM) </a:t>
            </a:r>
          </a:p>
          <a:p>
            <a:pPr marL="342900" indent="-342900">
              <a:buFont typeface="+mj-lt"/>
              <a:buAutoNum type="arabicPeriod"/>
            </a:pPr>
            <a:endParaRPr lang="pt-BR" sz="2000" dirty="0"/>
          </a:p>
          <a:p>
            <a:pPr marL="342900" indent="-342900">
              <a:buFont typeface="+mj-lt"/>
              <a:buAutoNum type="arabicPeriod"/>
            </a:pPr>
            <a:r>
              <a:rPr lang="pt-BR" sz="2000" dirty="0"/>
              <a:t>O MUNDO É CONSCIÊNCIA QUE É PERCEÇÃO – QUE SE PERCEBE POR ASSOMBRO – COMO SER INACABADO. </a:t>
            </a:r>
          </a:p>
          <a:p>
            <a:pPr marL="342900" indent="-342900">
              <a:buFont typeface="+mj-lt"/>
              <a:buAutoNum type="arabicPeriod"/>
            </a:pPr>
            <a:endParaRPr lang="pt-BR" sz="2000" dirty="0"/>
          </a:p>
          <a:p>
            <a:pPr marL="342900" indent="-342900">
              <a:buFont typeface="+mj-lt"/>
              <a:buAutoNum type="arabicPeriod"/>
            </a:pPr>
            <a:r>
              <a:rPr lang="pt-BR" sz="2000" dirty="0"/>
              <a:t>CONSCIÊNCIA = EU+OUTRO (SEMELHANÇA E DESSEMELHANÇA.)</a:t>
            </a:r>
          </a:p>
          <a:p>
            <a:pPr marL="342900" indent="-342900">
              <a:buFont typeface="+mj-lt"/>
              <a:buAutoNum type="arabicPeriod"/>
            </a:pPr>
            <a:endParaRPr lang="pt-BR" sz="2400" dirty="0"/>
          </a:p>
        </p:txBody>
      </p:sp>
      <p:pic>
        <p:nvPicPr>
          <p:cNvPr id="1026" name="Picture 2" descr="Merleau-Ponty - Vida, carreira e pensamento">
            <a:extLst>
              <a:ext uri="{FF2B5EF4-FFF2-40B4-BE49-F238E27FC236}">
                <a16:creationId xmlns:a16="http://schemas.microsoft.com/office/drawing/2014/main" id="{1A621441-1CE4-4666-8FD0-889266769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70" y="0"/>
            <a:ext cx="8110330" cy="37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50C1FF2-92C2-4132-945F-32EA4CA70129}"/>
              </a:ext>
            </a:extLst>
          </p:cNvPr>
          <p:cNvSpPr txBox="1"/>
          <p:nvPr/>
        </p:nvSpPr>
        <p:spPr>
          <a:xfrm>
            <a:off x="4081670" y="0"/>
            <a:ext cx="22926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1908 - 1961</a:t>
            </a:r>
          </a:p>
        </p:txBody>
      </p:sp>
      <p:pic>
        <p:nvPicPr>
          <p:cNvPr id="1028" name="Picture 4" descr="o grande banhistas, 1906 por Paul Cezanne (1839-1906, France ...">
            <a:extLst>
              <a:ext uri="{FF2B5EF4-FFF2-40B4-BE49-F238E27FC236}">
                <a16:creationId xmlns:a16="http://schemas.microsoft.com/office/drawing/2014/main" id="{00186689-71CF-44E3-8CA1-4A2F2B70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40" y="-68540"/>
            <a:ext cx="8077200" cy="720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47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51A509E-942F-4DEC-862C-BB94480A676A}"/>
              </a:ext>
            </a:extLst>
          </p:cNvPr>
          <p:cNvSpPr txBox="1"/>
          <p:nvPr/>
        </p:nvSpPr>
        <p:spPr>
          <a:xfrm>
            <a:off x="0" y="0"/>
            <a:ext cx="4598504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O QUE É A PERCEPÇÃO – </a:t>
            </a:r>
          </a:p>
          <a:p>
            <a:endParaRPr lang="pt-BR" dirty="0"/>
          </a:p>
          <a:p>
            <a:r>
              <a:rPr lang="pt-BR" dirty="0"/>
              <a:t>DEFINIÇÃO DE PAUL RICOEUR (PÁGINA 223)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C08A42E-DB4F-4F1A-BB43-5CD4EB7F0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330"/>
            <a:ext cx="5155097" cy="59346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050" name="Picture 2" descr="Paul Ricoeur leitor de Hegel">
            <a:extLst>
              <a:ext uri="{FF2B5EF4-FFF2-40B4-BE49-F238E27FC236}">
                <a16:creationId xmlns:a16="http://schemas.microsoft.com/office/drawing/2014/main" id="{6C84EC39-09DE-449B-A057-EEBA70847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97" y="0"/>
            <a:ext cx="70369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689AB33-9BF6-40E1-89B6-A00D2644D6A5}"/>
              </a:ext>
            </a:extLst>
          </p:cNvPr>
          <p:cNvSpPr txBox="1"/>
          <p:nvPr/>
        </p:nvSpPr>
        <p:spPr>
          <a:xfrm>
            <a:off x="5155097" y="0"/>
            <a:ext cx="31142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1913 - 2005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740043F-68EE-4D5B-A8CD-70603962F03B}"/>
              </a:ext>
            </a:extLst>
          </p:cNvPr>
          <p:cNvCxnSpPr/>
          <p:nvPr/>
        </p:nvCxnSpPr>
        <p:spPr>
          <a:xfrm>
            <a:off x="145774" y="5181600"/>
            <a:ext cx="5009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648B72B9-068B-4FF3-A471-5EF05665F882}"/>
              </a:ext>
            </a:extLst>
          </p:cNvPr>
          <p:cNvCxnSpPr/>
          <p:nvPr/>
        </p:nvCxnSpPr>
        <p:spPr>
          <a:xfrm>
            <a:off x="145774" y="5711687"/>
            <a:ext cx="5009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B6785DCF-CDCF-4D96-9D21-6FCCB5AA1A11}"/>
              </a:ext>
            </a:extLst>
          </p:cNvPr>
          <p:cNvCxnSpPr/>
          <p:nvPr/>
        </p:nvCxnSpPr>
        <p:spPr>
          <a:xfrm>
            <a:off x="145774" y="6228522"/>
            <a:ext cx="5009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10626E7-46EE-4C28-A0A6-40F112F07CBF}"/>
              </a:ext>
            </a:extLst>
          </p:cNvPr>
          <p:cNvCxnSpPr/>
          <p:nvPr/>
        </p:nvCxnSpPr>
        <p:spPr>
          <a:xfrm>
            <a:off x="0" y="6745357"/>
            <a:ext cx="29154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98ABEEE-2EFA-4A4A-8EC0-BF6397F529F4}"/>
              </a:ext>
            </a:extLst>
          </p:cNvPr>
          <p:cNvSpPr txBox="1"/>
          <p:nvPr/>
        </p:nvSpPr>
        <p:spPr>
          <a:xfrm>
            <a:off x="5155100" y="4929475"/>
            <a:ext cx="3564833" cy="181588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/>
              <a:t>O MUNDO COMO LABORATÓRIO DE NOSSA PERCEPÇÃO - </a:t>
            </a:r>
            <a:r>
              <a:rPr lang="pt-BR" sz="2800" dirty="0">
                <a:highlight>
                  <a:srgbClr val="FF0000"/>
                </a:highlight>
              </a:rPr>
              <a:t>CORPO</a:t>
            </a:r>
          </a:p>
        </p:txBody>
      </p:sp>
    </p:spTree>
    <p:extLst>
      <p:ext uri="{BB962C8B-B14F-4D97-AF65-F5344CB8AC3E}">
        <p14:creationId xmlns:p14="http://schemas.microsoft.com/office/powerpoint/2010/main" val="263265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A6B61BD-2E18-49CA-BB6F-AD7D0ACC8621}"/>
              </a:ext>
            </a:extLst>
          </p:cNvPr>
          <p:cNvSpPr txBox="1"/>
          <p:nvPr/>
        </p:nvSpPr>
        <p:spPr>
          <a:xfrm>
            <a:off x="0" y="0"/>
            <a:ext cx="3763617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/>
              <a:t>PÁGINA 223 – CORPO E EXISTÊNCIA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A5A2453-6FD6-402B-8D5B-D38A899DE092}"/>
              </a:ext>
            </a:extLst>
          </p:cNvPr>
          <p:cNvSpPr txBox="1"/>
          <p:nvPr/>
        </p:nvSpPr>
        <p:spPr>
          <a:xfrm>
            <a:off x="0" y="954107"/>
            <a:ext cx="5261113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sz="3600" dirty="0"/>
              <a:t>CONSCIÊNCIA = corpo que se situa no mundo – ser corporal</a:t>
            </a:r>
          </a:p>
          <a:p>
            <a:pPr marL="571500" indent="-571500">
              <a:buFontTx/>
              <a:buChar char="-"/>
            </a:pPr>
            <a:r>
              <a:rPr lang="pt-BR" sz="3600" dirty="0"/>
              <a:t>Expressão (assombro)</a:t>
            </a:r>
          </a:p>
          <a:p>
            <a:pPr marL="571500" indent="-571500">
              <a:buFontTx/>
              <a:buChar char="-"/>
            </a:pPr>
            <a:r>
              <a:rPr lang="pt-BR" sz="3600" dirty="0"/>
              <a:t>EU – OUTRO – ponte da linguagem </a:t>
            </a:r>
            <a:r>
              <a:rPr lang="pt-BR" sz="3600" dirty="0">
                <a:highlight>
                  <a:srgbClr val="FF0000"/>
                </a:highlight>
              </a:rPr>
              <a:t>(como se dá a linguagem?)</a:t>
            </a:r>
          </a:p>
          <a:p>
            <a:pPr marL="571500" indent="-571500">
              <a:buFontTx/>
              <a:buChar char="-"/>
            </a:pPr>
            <a:endParaRPr lang="pt-BR" sz="3600" dirty="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D8359C96-8E9C-4E8C-9EC4-48CEE0999C73}"/>
              </a:ext>
            </a:extLst>
          </p:cNvPr>
          <p:cNvCxnSpPr/>
          <p:nvPr/>
        </p:nvCxnSpPr>
        <p:spPr>
          <a:xfrm flipV="1">
            <a:off x="3352800" y="622852"/>
            <a:ext cx="2438400" cy="39889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2E2E8879-5D17-4570-958A-22A042F39779}"/>
              </a:ext>
            </a:extLst>
          </p:cNvPr>
          <p:cNvSpPr txBox="1"/>
          <p:nvPr/>
        </p:nvSpPr>
        <p:spPr>
          <a:xfrm>
            <a:off x="5791200" y="251791"/>
            <a:ext cx="612250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Como uma troca entre SIGNIFICANTE e SIGNIFICADO do EU-OUTRO, por meio do CORPO (GESTO) e a PALAVRA (SENTIDO)  que só tem existência no </a:t>
            </a:r>
            <a:r>
              <a:rPr lang="pt-BR" dirty="0">
                <a:highlight>
                  <a:srgbClr val="FF0000"/>
                </a:highlight>
              </a:rPr>
              <a:t>INTERSUBJETIVO</a:t>
            </a:r>
          </a:p>
        </p:txBody>
      </p:sp>
      <p:pic>
        <p:nvPicPr>
          <p:cNvPr id="3074" name="Picture 2" descr="Significante e Significado – Semiótica comunicação visual">
            <a:extLst>
              <a:ext uri="{FF2B5EF4-FFF2-40B4-BE49-F238E27FC236}">
                <a16:creationId xmlns:a16="http://schemas.microsoft.com/office/drawing/2014/main" id="{5170F550-2AB0-45A0-A8B2-D955CC0E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78406"/>
            <a:ext cx="6414052" cy="55795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6" name="Picture 4" descr="Efeitos da tristeza no corpo, quais são eles? — Melhor Com Saúde">
            <a:extLst>
              <a:ext uri="{FF2B5EF4-FFF2-40B4-BE49-F238E27FC236}">
                <a16:creationId xmlns:a16="http://schemas.microsoft.com/office/drawing/2014/main" id="{23F9220D-712B-4956-8AE7-B3CB4D6AB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278406"/>
            <a:ext cx="6400800" cy="557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 corpo é meu, me deixe ser feliz">
            <a:extLst>
              <a:ext uri="{FF2B5EF4-FFF2-40B4-BE49-F238E27FC236}">
                <a16:creationId xmlns:a16="http://schemas.microsoft.com/office/drawing/2014/main" id="{1B86E571-92DA-4107-9337-AAFB165D3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0" y="1175121"/>
            <a:ext cx="6400801" cy="568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orona - Dicio, Dicionário Online de Português">
            <a:extLst>
              <a:ext uri="{FF2B5EF4-FFF2-40B4-BE49-F238E27FC236}">
                <a16:creationId xmlns:a16="http://schemas.microsoft.com/office/drawing/2014/main" id="{5092C74A-80B0-4110-94BD-0E1184F5B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99" y="1175121"/>
            <a:ext cx="6400801" cy="568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eja o número de casos e mortes decorrentes do coronavírus em cada ...">
            <a:extLst>
              <a:ext uri="{FF2B5EF4-FFF2-40B4-BE49-F238E27FC236}">
                <a16:creationId xmlns:a16="http://schemas.microsoft.com/office/drawing/2014/main" id="{D60E21F8-4662-4B07-846C-E3308E3EE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46" y="1175119"/>
            <a:ext cx="6414053" cy="56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Não era ela que cantava ? (Corona) - YouTube">
            <a:extLst>
              <a:ext uri="{FF2B5EF4-FFF2-40B4-BE49-F238E27FC236}">
                <a16:creationId xmlns:a16="http://schemas.microsoft.com/office/drawing/2014/main" id="{C56C8166-6500-46E8-98BE-C023439C8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98" y="1182756"/>
            <a:ext cx="6374301" cy="567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erveja Corona Extra 330ml Long Neck - Savegnago New">
            <a:extLst>
              <a:ext uri="{FF2B5EF4-FFF2-40B4-BE49-F238E27FC236}">
                <a16:creationId xmlns:a16="http://schemas.microsoft.com/office/drawing/2014/main" id="{0F91C9DD-01EC-45E7-91D2-57D539E61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98" y="1182752"/>
            <a:ext cx="6374301" cy="567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85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862C0C8-6DC4-4C59-9F46-94B1A92348FC}"/>
              </a:ext>
            </a:extLst>
          </p:cNvPr>
          <p:cNvSpPr txBox="1"/>
          <p:nvPr/>
        </p:nvSpPr>
        <p:spPr>
          <a:xfrm>
            <a:off x="0" y="0"/>
            <a:ext cx="426720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/>
              <a:t>P. 225 – OUTREM E INTERSUBJETIVIDADE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41B61FD-8A4C-4197-B72D-00102D61F7F7}"/>
              </a:ext>
            </a:extLst>
          </p:cNvPr>
          <p:cNvSpPr txBox="1"/>
          <p:nvPr/>
        </p:nvSpPr>
        <p:spPr>
          <a:xfrm>
            <a:off x="-1" y="1200329"/>
            <a:ext cx="6308035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dirty="0"/>
              <a:t>Só existe percepção se houver o outro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dirty="0"/>
              <a:t>O mundo é uma pluralidade de consciências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dirty="0"/>
              <a:t>Por vivermos com outras consciências a liberdade é existente mas como condição predisposta (página 225) </a:t>
            </a:r>
          </a:p>
        </p:txBody>
      </p:sp>
    </p:spTree>
    <p:extLst>
      <p:ext uri="{BB962C8B-B14F-4D97-AF65-F5344CB8AC3E}">
        <p14:creationId xmlns:p14="http://schemas.microsoft.com/office/powerpoint/2010/main" val="161140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D7E6641-ECE4-4256-8F1C-9E28228D9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517" y="0"/>
            <a:ext cx="4284483" cy="522135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31F48E9-FA6C-47D2-BFF2-BCEC78EE7D31}"/>
              </a:ext>
            </a:extLst>
          </p:cNvPr>
          <p:cNvSpPr txBox="1"/>
          <p:nvPr/>
        </p:nvSpPr>
        <p:spPr>
          <a:xfrm>
            <a:off x="0" y="0"/>
            <a:ext cx="5989983" cy="20621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Discutir a lógica formal da linguagem </a:t>
            </a:r>
            <a:r>
              <a:rPr lang="pt-BR" sz="3200" dirty="0">
                <a:solidFill>
                  <a:srgbClr val="FF0000"/>
                </a:solidFill>
              </a:rPr>
              <a:t>(IDEOGRAFIA)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Filosofia analítica: Se desfazer da ambiguidade e duplo sentido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4ECE03-6693-4E91-B114-EF844B99E643}"/>
              </a:ext>
            </a:extLst>
          </p:cNvPr>
          <p:cNvSpPr txBox="1"/>
          <p:nvPr/>
        </p:nvSpPr>
        <p:spPr>
          <a:xfrm>
            <a:off x="0" y="2072069"/>
            <a:ext cx="7907517" cy="1077218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pt-BR" sz="3200" dirty="0"/>
              <a:t>Bertrand Russel – </a:t>
            </a:r>
          </a:p>
          <a:p>
            <a:pPr marL="514350" indent="-514350">
              <a:buFont typeface="+mj-lt"/>
              <a:buAutoNum type="arabicPeriod"/>
            </a:pPr>
            <a:endParaRPr lang="pt-BR" sz="3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9613846-4E69-40BB-9D57-BD5578BDF1F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597426"/>
            <a:ext cx="7907517" cy="4260574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D836837-42AD-4588-8FF1-8CB144B0511D}"/>
              </a:ext>
            </a:extLst>
          </p:cNvPr>
          <p:cNvSpPr txBox="1"/>
          <p:nvPr/>
        </p:nvSpPr>
        <p:spPr>
          <a:xfrm>
            <a:off x="1378634" y="3149287"/>
            <a:ext cx="4149969" cy="23083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400" dirty="0"/>
              <a:t>Não importa o nome dado, a linguagem possui um CORPO, uma estrutura e está relacionada com o FATO (A proposição é um relato atômico do fato.) </a:t>
            </a:r>
          </a:p>
        </p:txBody>
      </p:sp>
      <p:pic>
        <p:nvPicPr>
          <p:cNvPr id="1026" name="Picture 2" descr="white), predios, convencional, coding:, plastic., oxigênio ...">
            <a:extLst>
              <a:ext uri="{FF2B5EF4-FFF2-40B4-BE49-F238E27FC236}">
                <a16:creationId xmlns:a16="http://schemas.microsoft.com/office/drawing/2014/main" id="{9E5D0F3E-8851-48E6-8714-4D2D2275E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8259"/>
            <a:ext cx="7907517" cy="68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89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21253CF-5C1B-493B-AAF9-A9D467C1A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357" y="0"/>
            <a:ext cx="3922643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CDACD75-66C0-4B37-AF98-420058C719EC}"/>
              </a:ext>
            </a:extLst>
          </p:cNvPr>
          <p:cNvSpPr txBox="1"/>
          <p:nvPr/>
        </p:nvSpPr>
        <p:spPr>
          <a:xfrm>
            <a:off x="1" y="0"/>
            <a:ext cx="8412480" cy="7048083"/>
          </a:xfrm>
          <a:prstGeom prst="rect">
            <a:avLst/>
          </a:prstGeom>
          <a:gradFill>
            <a:gsLst>
              <a:gs pos="5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dirty="0"/>
              <a:t>Ludwig J. J. Wittgenstein (1889-1951) – Tractatus Lógico-</a:t>
            </a:r>
            <a:r>
              <a:rPr lang="pt-BR" sz="3200" dirty="0" err="1"/>
              <a:t>philosóphicus</a:t>
            </a:r>
            <a:r>
              <a:rPr lang="pt-BR" sz="3200" dirty="0"/>
              <a:t> – p.228</a:t>
            </a:r>
          </a:p>
          <a:p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 A proposição possui os </a:t>
            </a:r>
            <a:r>
              <a:rPr lang="pt-BR" sz="2400" dirty="0">
                <a:solidFill>
                  <a:srgbClr val="FF0000"/>
                </a:solidFill>
              </a:rPr>
              <a:t>NOMES</a:t>
            </a:r>
            <a:r>
              <a:rPr lang="pt-BR" sz="2400" dirty="0"/>
              <a:t> (signo simples usado nas sentenças) – Estes formam a linguagem com o objetivo de figurar à realidade</a:t>
            </a:r>
            <a:r>
              <a:rPr lang="pt-BR" sz="2400" dirty="0">
                <a:solidFill>
                  <a:srgbClr val="FF0000"/>
                </a:solidFill>
              </a:rPr>
              <a:t>. Por exemplo: Recife; Capital de Pernambuco.</a:t>
            </a:r>
          </a:p>
          <a:p>
            <a:r>
              <a:rPr lang="pt-BR" sz="2400" dirty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A linguagem é PICTÓRICA – É uma imagem das coisas reais – a natureza (A verdade é entendida se a linguagem corresponde ou não ao real (objeto).) Fundamentar a própria ciência natural.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À filosofia seria relegado o papel de crítica da Linguagem (se é real ou não – se há conexão com o mundo)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1F24A8C-E99C-41C1-8E71-1B0853631B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" y="5135096"/>
            <a:ext cx="8412480" cy="191298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3D6452B-8095-47EB-BDE2-1FC51D64CD6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" y="4882515"/>
            <a:ext cx="8412480" cy="214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4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5982243-0253-47FC-BEAC-5BD4691D0A9E}"/>
              </a:ext>
            </a:extLst>
          </p:cNvPr>
          <p:cNvSpPr txBox="1"/>
          <p:nvPr/>
        </p:nvSpPr>
        <p:spPr>
          <a:xfrm>
            <a:off x="0" y="0"/>
            <a:ext cx="5289452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Wittgenstein e as Investigações Filosóficas (p.229)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74C2B02-1054-46CA-9475-FC9C0FB6C2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89452" y="0"/>
            <a:ext cx="6902548" cy="156966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61E3210-0A5A-4585-A79D-AE8B02A7C03E}"/>
              </a:ext>
            </a:extLst>
          </p:cNvPr>
          <p:cNvSpPr txBox="1"/>
          <p:nvPr/>
        </p:nvSpPr>
        <p:spPr>
          <a:xfrm>
            <a:off x="0" y="1569660"/>
            <a:ext cx="5289452" cy="452431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3600" dirty="0"/>
              <a:t>A linguagem funciona como PRÁXIS – aplicação prática da situação</a:t>
            </a:r>
          </a:p>
          <a:p>
            <a:pPr marL="342900" indent="-342900">
              <a:buFont typeface="+mj-lt"/>
              <a:buAutoNum type="arabicPeriod"/>
            </a:pPr>
            <a:endParaRPr lang="pt-BR" sz="3600" dirty="0"/>
          </a:p>
          <a:p>
            <a:pPr marL="342900" indent="-342900">
              <a:buFont typeface="+mj-lt"/>
              <a:buAutoNum type="arabicPeriod"/>
            </a:pPr>
            <a:r>
              <a:rPr lang="pt-BR" sz="3600" dirty="0"/>
              <a:t>A linguagem não diz mais o Significado mas sim a função. </a:t>
            </a:r>
            <a:r>
              <a:rPr lang="pt-BR" sz="3600" dirty="0" err="1">
                <a:solidFill>
                  <a:srgbClr val="FF0000"/>
                </a:solidFill>
              </a:rPr>
              <a:t>Ex</a:t>
            </a:r>
            <a:r>
              <a:rPr lang="pt-BR" sz="3600" dirty="0">
                <a:solidFill>
                  <a:srgbClr val="FF0000"/>
                </a:solidFill>
              </a:rPr>
              <a:t>: Peças de Xadrez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8917C2-748D-4EE1-98FC-88E2FFA0A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452" y="1562932"/>
            <a:ext cx="6902548" cy="529506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883F09B-E483-4A35-BE1E-7387CDDF0B9B}"/>
              </a:ext>
            </a:extLst>
          </p:cNvPr>
          <p:cNvSpPr txBox="1"/>
          <p:nvPr/>
        </p:nvSpPr>
        <p:spPr>
          <a:xfrm>
            <a:off x="5753686" y="2293034"/>
            <a:ext cx="2124222" cy="3798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NOME E FUNÇÃO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B49B3530-6717-4F4F-8876-A331CBAA8DC5}"/>
              </a:ext>
            </a:extLst>
          </p:cNvPr>
          <p:cNvCxnSpPr/>
          <p:nvPr/>
        </p:nvCxnSpPr>
        <p:spPr>
          <a:xfrm flipV="1">
            <a:off x="3446585" y="4543865"/>
            <a:ext cx="3953021" cy="11957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370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1635030-F35A-4EB0-A692-E851284E1839}"/>
              </a:ext>
            </a:extLst>
          </p:cNvPr>
          <p:cNvSpPr txBox="1"/>
          <p:nvPr/>
        </p:nvSpPr>
        <p:spPr>
          <a:xfrm>
            <a:off x="0" y="126609"/>
            <a:ext cx="769502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600" dirty="0"/>
              <a:t>EXEMPLO: ALBERTO CAEIRO, RICARDO REIS E ÁLVARO DE CAMPOS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20AF4F2-2197-42FC-96C4-08437E0575DA}"/>
              </a:ext>
            </a:extLst>
          </p:cNvPr>
          <p:cNvSpPr/>
          <p:nvPr/>
        </p:nvSpPr>
        <p:spPr>
          <a:xfrm>
            <a:off x="0" y="1571454"/>
            <a:ext cx="6096000" cy="2308324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spAutoFit/>
          </a:bodyPr>
          <a:lstStyle/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É uma poesia aparentemente simples, mas que na verdade esconde uma imensa complexidade filosófica, a qual aborda a questão da percepção do mundo e da tendência do homem em transformar aquilo que vê em símbolos, sendo incapaz de compreender o seu verdadeiro significado.</a:t>
            </a:r>
          </a:p>
          <a:p>
            <a:br>
              <a:rPr lang="pt-BR" dirty="0"/>
            </a:b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9900229-09FB-4E8E-BB2A-92BCBE1080EB}"/>
              </a:ext>
            </a:extLst>
          </p:cNvPr>
          <p:cNvSpPr/>
          <p:nvPr/>
        </p:nvSpPr>
        <p:spPr>
          <a:xfrm>
            <a:off x="0" y="4124294"/>
            <a:ext cx="60960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pois observa-se em toda sua obra a influência dos clássicos gregos e latinos baseada na ideologia do </a:t>
            </a:r>
            <a:r>
              <a:rPr lang="pt-BR" b="1" i="0" dirty="0">
                <a:solidFill>
                  <a:srgbClr val="000000"/>
                </a:solidFill>
                <a:effectLst/>
                <a:latin typeface="Raleway"/>
              </a:rPr>
              <a:t>“Carpe Diem”,</a:t>
            </a:r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 diante da brevidade da vida e da necessidade de aproveitar o momento.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4BB47AB-0108-4730-B96B-789917942616}"/>
              </a:ext>
            </a:extLst>
          </p:cNvPr>
          <p:cNvSpPr/>
          <p:nvPr/>
        </p:nvSpPr>
        <p:spPr>
          <a:xfrm>
            <a:off x="6096000" y="5103674"/>
            <a:ext cx="6096000" cy="17543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Heterônimo futurista de Fernando Pessoa, também é conhecido pela expressão de uma angústia intensa, que sucedeu seu entusiasmo com as conquistas da modernidade. Na fase amargurada, o poeta escreveu longos poemas em que revela um grande desencanto existencial.</a:t>
            </a:r>
            <a:endParaRPr lang="pt-BR" dirty="0"/>
          </a:p>
        </p:txBody>
      </p:sp>
      <p:pic>
        <p:nvPicPr>
          <p:cNvPr id="2050" name="Picture 2" descr="Fernando Pessoa – Wikipédia, a enciclopédia livre">
            <a:extLst>
              <a:ext uri="{FF2B5EF4-FFF2-40B4-BE49-F238E27FC236}">
                <a16:creationId xmlns:a16="http://schemas.microsoft.com/office/drawing/2014/main" id="{7829C0CA-DDA1-4BBD-AF48-C5070117D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28" y="0"/>
            <a:ext cx="4496972" cy="510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2730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530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Raleway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AUGUSTO</dc:creator>
  <cp:lastModifiedBy>CARLOS AUGUSTO</cp:lastModifiedBy>
  <cp:revision>6</cp:revision>
  <dcterms:created xsi:type="dcterms:W3CDTF">2020-04-12T22:08:09Z</dcterms:created>
  <dcterms:modified xsi:type="dcterms:W3CDTF">2020-04-27T19:28:15Z</dcterms:modified>
</cp:coreProperties>
</file>