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0B49830B-3AA2-413F-BA92-A637E79BDC46}" type="datetimeFigureOut">
              <a:rPr lang="pt-BR" smtClean="0"/>
              <a:t>12/08/2019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165817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B49830B-3AA2-413F-BA92-A637E79BDC46}" type="datetimeFigureOut">
              <a:rPr lang="pt-BR" smtClean="0"/>
              <a:t>12/08/2019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3114573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B49830B-3AA2-413F-BA92-A637E79BDC46}" type="datetimeFigureOut">
              <a:rPr lang="pt-BR" smtClean="0"/>
              <a:t>12/08/2019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2956553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B49830B-3AA2-413F-BA92-A637E79BDC46}" type="datetimeFigureOut">
              <a:rPr lang="pt-BR" smtClean="0"/>
              <a:t>12/08/2019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1433744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0B49830B-3AA2-413F-BA92-A637E79BDC46}" type="datetimeFigureOut">
              <a:rPr lang="pt-BR" smtClean="0"/>
              <a:t>12/08/2019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2618842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0B49830B-3AA2-413F-BA92-A637E79BDC46}" type="datetimeFigureOut">
              <a:rPr lang="pt-BR" smtClean="0"/>
              <a:t>12/08/2019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127889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0B49830B-3AA2-413F-BA92-A637E79BDC46}" type="datetimeFigureOut">
              <a:rPr lang="pt-BR" smtClean="0"/>
              <a:t>12/08/2019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1246565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0B49830B-3AA2-413F-BA92-A637E79BDC46}" type="datetimeFigureOut">
              <a:rPr lang="pt-BR" smtClean="0"/>
              <a:t>12/08/2019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1311491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B49830B-3AA2-413F-BA92-A637E79BDC46}" type="datetimeFigureOut">
              <a:rPr lang="pt-BR" smtClean="0"/>
              <a:t>12/08/2019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491584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0B49830B-3AA2-413F-BA92-A637E79BDC46}" type="datetimeFigureOut">
              <a:rPr lang="pt-BR" smtClean="0"/>
              <a:t>12/08/2019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35588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0B49830B-3AA2-413F-BA92-A637E79BDC46}" type="datetimeFigureOut">
              <a:rPr lang="pt-BR" smtClean="0"/>
              <a:t>12/08/2019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08E4ED1-B7D1-4F89-8DF7-3BD0B8699A93}" type="slidenum">
              <a:rPr lang="pt-BR" smtClean="0"/>
              <a:t>‹nº›</a:t>
            </a:fld>
            <a:endParaRPr lang="pt-BR"/>
          </a:p>
        </p:txBody>
      </p:sp>
    </p:spTree>
    <p:extLst>
      <p:ext uri="{BB962C8B-B14F-4D97-AF65-F5344CB8AC3E}">
        <p14:creationId xmlns:p14="http://schemas.microsoft.com/office/powerpoint/2010/main" val="218836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49830B-3AA2-413F-BA92-A637E79BDC46}" type="datetimeFigureOut">
              <a:rPr lang="pt-BR" smtClean="0"/>
              <a:t>12/08/2019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E4ED1-B7D1-4F89-8DF7-3BD0B8699A93}" type="slidenum">
              <a:rPr lang="pt-BR" smtClean="0"/>
              <a:t>‹nº›</a:t>
            </a:fld>
            <a:endParaRPr lang="pt-BR"/>
          </a:p>
        </p:txBody>
      </p:sp>
    </p:spTree>
    <p:extLst>
      <p:ext uri="{BB962C8B-B14F-4D97-AF65-F5344CB8AC3E}">
        <p14:creationId xmlns:p14="http://schemas.microsoft.com/office/powerpoint/2010/main" val="319961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98474"/>
            <a:ext cx="11912957" cy="6637177"/>
          </a:xfrm>
        </p:spPr>
        <p:txBody>
          <a:bodyPr>
            <a:noAutofit/>
          </a:bodyPr>
          <a:lstStyle/>
          <a:p>
            <a:pPr marL="0" indent="0" algn="ctr">
              <a:buNone/>
            </a:pPr>
            <a:endParaRPr lang="pt-BR" sz="88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ctr">
              <a:buNone/>
            </a:pPr>
            <a:endParaRPr lang="pt-BR" sz="88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ctr">
              <a:buNone/>
            </a:pPr>
            <a:r>
              <a:rPr lang="pt-BR" sz="8800" dirty="0">
                <a:solidFill>
                  <a:schemeClr val="tx1">
                    <a:lumMod val="95000"/>
                    <a:lumOff val="5000"/>
                  </a:schemeClr>
                </a:solidFill>
                <a:latin typeface="Times New Roman" panose="02020603050405020304" pitchFamily="18" charset="0"/>
                <a:cs typeface="Times New Roman" panose="02020603050405020304" pitchFamily="18" charset="0"/>
              </a:rPr>
              <a:t>O Romantismo </a:t>
            </a:r>
          </a:p>
        </p:txBody>
      </p:sp>
    </p:spTree>
    <p:extLst>
      <p:ext uri="{BB962C8B-B14F-4D97-AF65-F5344CB8AC3E}">
        <p14:creationId xmlns:p14="http://schemas.microsoft.com/office/powerpoint/2010/main" val="906038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Canção do Exílio</a:t>
            </a:r>
          </a:p>
          <a:p>
            <a:pPr marL="0" indent="0">
              <a:buNone/>
            </a:pPr>
            <a:r>
              <a:rPr lang="pt-BR" sz="4400" dirty="0">
                <a:latin typeface="Times New Roman" panose="02020603050405020304" pitchFamily="18" charset="0"/>
                <a:cs typeface="Times New Roman" panose="02020603050405020304" pitchFamily="18" charset="0"/>
              </a:rPr>
              <a:t>Minha terra tem palmeiras,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Onde canta o Sabiá;</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As aves que aqui gorjeiam,</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Não gorjeiam como lá.</a:t>
            </a:r>
          </a:p>
          <a:p>
            <a:pPr marL="0" indent="0">
              <a:buNone/>
            </a:pPr>
            <a:endParaRPr lang="pt-BR" sz="4400" dirty="0">
              <a:latin typeface="Times New Roman" panose="02020603050405020304" pitchFamily="18" charset="0"/>
              <a:cs typeface="Times New Roman" panose="02020603050405020304" pitchFamily="18" charset="0"/>
            </a:endParaRPr>
          </a:p>
          <a:p>
            <a:pPr marL="0" indent="0">
              <a:buNone/>
            </a:pPr>
            <a:r>
              <a:rPr lang="pt-BR" sz="4400" dirty="0">
                <a:latin typeface="Times New Roman" panose="02020603050405020304" pitchFamily="18" charset="0"/>
                <a:cs typeface="Times New Roman" panose="02020603050405020304" pitchFamily="18" charset="0"/>
              </a:rPr>
              <a:t>Nosso céu tem mais estrelas,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Nossas várzeas têm mais flores,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Nossas flores têm mais vida,</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Nossa vida mais amores.</a:t>
            </a:r>
          </a:p>
        </p:txBody>
      </p:sp>
    </p:spTree>
    <p:extLst>
      <p:ext uri="{BB962C8B-B14F-4D97-AF65-F5344CB8AC3E}">
        <p14:creationId xmlns:p14="http://schemas.microsoft.com/office/powerpoint/2010/main" val="721785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É também de Gonçalves Dias o poema “I-Juca </a:t>
            </a:r>
            <a:r>
              <a:rPr lang="pt-BR" sz="4400" dirty="0" err="1">
                <a:latin typeface="Times New Roman" panose="02020603050405020304" pitchFamily="18" charset="0"/>
                <a:cs typeface="Times New Roman" panose="02020603050405020304" pitchFamily="18" charset="0"/>
              </a:rPr>
              <a:t>Pirama</a:t>
            </a:r>
            <a:r>
              <a:rPr lang="pt-BR" sz="4400" dirty="0">
                <a:latin typeface="Times New Roman" panose="02020603050405020304" pitchFamily="18" charset="0"/>
                <a:cs typeface="Times New Roman" panose="02020603050405020304" pitchFamily="18" charset="0"/>
              </a:rPr>
              <a:t>”, dividido em dez cantos, que conta a história de um guerreiro tupi capturado pela tribo inimiga, os Timbiras. Com o pai velho e doente, o guerreiro chora e pede clemência à tribo para que sua vida seja poupada e ele possa voltar à companhia do velho. Ao saber disso, o pai, decepcionado, alega que seu filho é fraco e covarde por não ter aceitado seu destino de morrer lutando como um guerreiro nas mãos da tribo inimiga.</a:t>
            </a:r>
          </a:p>
        </p:txBody>
      </p:sp>
    </p:spTree>
    <p:extLst>
      <p:ext uri="{BB962C8B-B14F-4D97-AF65-F5344CB8AC3E}">
        <p14:creationId xmlns:p14="http://schemas.microsoft.com/office/powerpoint/2010/main" val="3238026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buNone/>
            </a:pPr>
            <a:r>
              <a:rPr lang="pt-BR" sz="4400" dirty="0">
                <a:latin typeface="Times New Roman" panose="02020603050405020304" pitchFamily="18" charset="0"/>
                <a:cs typeface="Times New Roman" panose="02020603050405020304" pitchFamily="18" charset="0"/>
              </a:rPr>
              <a:t>(...)</a:t>
            </a:r>
          </a:p>
          <a:p>
            <a:pPr marL="0" indent="0">
              <a:buNone/>
            </a:pPr>
            <a:r>
              <a:rPr lang="pt-BR" sz="4400" dirty="0">
                <a:latin typeface="Times New Roman" panose="02020603050405020304" pitchFamily="18" charset="0"/>
                <a:cs typeface="Times New Roman" panose="02020603050405020304" pitchFamily="18" charset="0"/>
              </a:rPr>
              <a:t>Da tribo pujante,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Que agora anda errante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Por fado inconstante,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Guerreiros, nasci;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Sou bravo, sou forte,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Sou filho do Norte;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Meu canto de morte,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Guerreiros, ouvi.</a:t>
            </a:r>
          </a:p>
          <a:p>
            <a:pPr marL="0" indent="0">
              <a:buNone/>
            </a:pPr>
            <a:r>
              <a:rPr lang="pt-BR" sz="4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69366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Segunda geração: inspirados em </a:t>
            </a:r>
            <a:r>
              <a:rPr lang="pt-BR" sz="4400" dirty="0" err="1">
                <a:latin typeface="Times New Roman" panose="02020603050405020304" pitchFamily="18" charset="0"/>
                <a:cs typeface="Times New Roman" panose="02020603050405020304" pitchFamily="18" charset="0"/>
              </a:rPr>
              <a:t>Lord</a:t>
            </a:r>
            <a:r>
              <a:rPr lang="pt-BR" sz="4400" dirty="0">
                <a:latin typeface="Times New Roman" panose="02020603050405020304" pitchFamily="18" charset="0"/>
                <a:cs typeface="Times New Roman" panose="02020603050405020304" pitchFamily="18" charset="0"/>
              </a:rPr>
              <a:t> Byron e Goethe, os autores dessa geração também são conhecidos como "byronianos". As principais características são o individualismo, egocentrismo, negativismo, dúvida, desilusão, tédio e sentimentos relacionados à fuga da realidade, caracterizando o ultrarromantismo ou mal do século. São temas recorrentes nas obras a idealização da infância, a representação das mulheres virgens sonhadas e a exaltação da morte. Seus principais poetas são Álvares de Azevedo e Casimiro de Abreu.</a:t>
            </a:r>
          </a:p>
        </p:txBody>
      </p:sp>
    </p:spTree>
    <p:extLst>
      <p:ext uri="{BB962C8B-B14F-4D97-AF65-F5344CB8AC3E}">
        <p14:creationId xmlns:p14="http://schemas.microsoft.com/office/powerpoint/2010/main" val="439142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Álvares de Azevedo (1831 - 1852) é o poeta romântico por excelência. Ao sofrer um acidente de cavalo, adquiriu uma infecção; a partir disso, desenvolveu verdadeira fixação com a própria morte, escrevendo sobre a passagem do tempo, do sentido da vida e do amor - esse último, jamais realizado. Seu livro de poesias, “Lira dos Vinte Anos” (póstumo, em 1853), traz a melancolia de um poeta empenhado em expressar seus sentimentos mais profundos, evidenciando um poeta sensível, imaginativo e harmonioso.</a:t>
            </a:r>
          </a:p>
        </p:txBody>
      </p:sp>
    </p:spTree>
    <p:extLst>
      <p:ext uri="{BB962C8B-B14F-4D97-AF65-F5344CB8AC3E}">
        <p14:creationId xmlns:p14="http://schemas.microsoft.com/office/powerpoint/2010/main" val="29206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buNone/>
            </a:pPr>
            <a:r>
              <a:rPr lang="pt-BR" sz="4400" dirty="0">
                <a:latin typeface="Times New Roman" panose="02020603050405020304" pitchFamily="18" charset="0"/>
                <a:cs typeface="Times New Roman" panose="02020603050405020304" pitchFamily="18" charset="0"/>
              </a:rPr>
              <a:t>                     Se eu morresse amanhã!</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Se eu morresse amanhã, viria ao menos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Fechar meus olhos minha triste irmã;</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Minha mãe de saudades morreria</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Se eu morresse amanhã!</a:t>
            </a:r>
          </a:p>
          <a:p>
            <a:pPr marL="0" indent="0">
              <a:buNone/>
            </a:pPr>
            <a:endParaRPr lang="pt-BR" sz="4400" dirty="0">
              <a:latin typeface="Times New Roman" panose="02020603050405020304" pitchFamily="18" charset="0"/>
              <a:cs typeface="Times New Roman" panose="02020603050405020304" pitchFamily="18" charset="0"/>
            </a:endParaRPr>
          </a:p>
          <a:p>
            <a:pPr marL="0" indent="0">
              <a:buNone/>
            </a:pPr>
            <a:r>
              <a:rPr lang="pt-BR" sz="4400" dirty="0">
                <a:latin typeface="Times New Roman" panose="02020603050405020304" pitchFamily="18" charset="0"/>
                <a:cs typeface="Times New Roman" panose="02020603050405020304" pitchFamily="18" charset="0"/>
              </a:rPr>
              <a:t>Quanta glória pressinto em meu futuro!</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Que aurora de porvir e que amanhã!</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Eu pendera chorando essas coroas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Se eu morresse amanhã! (...)</a:t>
            </a:r>
          </a:p>
        </p:txBody>
      </p:sp>
    </p:spTree>
    <p:extLst>
      <p:ext uri="{BB962C8B-B14F-4D97-AF65-F5344CB8AC3E}">
        <p14:creationId xmlns:p14="http://schemas.microsoft.com/office/powerpoint/2010/main" val="4294697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Além de poeta, Álvares de Azevedo produziu a peça de teatro Macário (1852), escrita após haver sonhado com o diabo. A peça conta a história de um personagem que, em uma viagem de estudos, faz amizade com um desconhecido e descobre ser esse o próprio satã. Não há menções sobre o nome da cidade em que eles se encontram, mas há referências diretas à cidade de São Paulo. Assim, o poeta aproveita para fazer uma crítica à devassidão na qual a cidade estava imersa.</a:t>
            </a:r>
          </a:p>
        </p:txBody>
      </p:sp>
    </p:spTree>
    <p:extLst>
      <p:ext uri="{BB962C8B-B14F-4D97-AF65-F5344CB8AC3E}">
        <p14:creationId xmlns:p14="http://schemas.microsoft.com/office/powerpoint/2010/main" val="4153690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Azevedo também escreveu o romance “Noite na Taverna” (publicado postumamente em 1855), uma narrativa composta por cinco histórias paralelas sobre cinco homens que relatam, em um bar, histórias de terror vivenciadas por eles. Seus nomes - </a:t>
            </a:r>
            <a:r>
              <a:rPr lang="pt-BR" sz="4400" dirty="0" err="1">
                <a:latin typeface="Times New Roman" panose="02020603050405020304" pitchFamily="18" charset="0"/>
                <a:cs typeface="Times New Roman" panose="02020603050405020304" pitchFamily="18" charset="0"/>
              </a:rPr>
              <a:t>Solfieri</a:t>
            </a:r>
            <a:r>
              <a:rPr lang="pt-BR" sz="4400" dirty="0">
                <a:latin typeface="Times New Roman" panose="02020603050405020304" pitchFamily="18" charset="0"/>
                <a:cs typeface="Times New Roman" panose="02020603050405020304" pitchFamily="18" charset="0"/>
              </a:rPr>
              <a:t>, Bertram, </a:t>
            </a:r>
            <a:r>
              <a:rPr lang="pt-BR" sz="4400" dirty="0" err="1">
                <a:latin typeface="Times New Roman" panose="02020603050405020304" pitchFamily="18" charset="0"/>
                <a:cs typeface="Times New Roman" panose="02020603050405020304" pitchFamily="18" charset="0"/>
              </a:rPr>
              <a:t>Gennaro</a:t>
            </a:r>
            <a:r>
              <a:rPr lang="pt-BR" sz="4400" dirty="0">
                <a:latin typeface="Times New Roman" panose="02020603050405020304" pitchFamily="18" charset="0"/>
                <a:cs typeface="Times New Roman" panose="02020603050405020304" pitchFamily="18" charset="0"/>
              </a:rPr>
              <a:t>, </a:t>
            </a:r>
            <a:r>
              <a:rPr lang="pt-BR" sz="4400" dirty="0" err="1">
                <a:latin typeface="Times New Roman" panose="02020603050405020304" pitchFamily="18" charset="0"/>
                <a:cs typeface="Times New Roman" panose="02020603050405020304" pitchFamily="18" charset="0"/>
              </a:rPr>
              <a:t>Claudius</a:t>
            </a:r>
            <a:r>
              <a:rPr lang="pt-BR" sz="4400" dirty="0">
                <a:latin typeface="Times New Roman" panose="02020603050405020304" pitchFamily="18" charset="0"/>
                <a:cs typeface="Times New Roman" panose="02020603050405020304" pitchFamily="18" charset="0"/>
              </a:rPr>
              <a:t> Hermann e Johann - são claramente europeus e fazem referência aos romances românticos produzidos naquele continente (especialmente os italianos e os alemães), bem como sua temática macabra, inspirada nos romances góticos.</a:t>
            </a:r>
          </a:p>
          <a:p>
            <a:pPr marL="0" indent="0" algn="ctr">
              <a:buNone/>
            </a:pPr>
            <a:endParaRPr lang="pt-BR"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878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Casimiro de Abreu (1839 - 1860) nasceu em </a:t>
            </a:r>
            <a:r>
              <a:rPr lang="pt-BR" sz="4400" dirty="0" err="1">
                <a:latin typeface="Times New Roman" panose="02020603050405020304" pitchFamily="18" charset="0"/>
                <a:cs typeface="Times New Roman" panose="02020603050405020304" pitchFamily="18" charset="0"/>
              </a:rPr>
              <a:t>Capivary</a:t>
            </a:r>
            <a:r>
              <a:rPr lang="pt-BR" sz="4400" dirty="0">
                <a:latin typeface="Times New Roman" panose="02020603050405020304" pitchFamily="18" charset="0"/>
                <a:cs typeface="Times New Roman" panose="02020603050405020304" pitchFamily="18" charset="0"/>
              </a:rPr>
              <a:t> (RJ) e aos quatorze anos embarcou com o pai para Portugal, onde escreveu a maior parte de sua obra, em que denota a saudade da família e da terra nativa. Casimiro escreveu poemas onde o sentimento nativista e a busca pela inocência da infância estão presentes. Sua produção poética está reunida no volume “As primaveras” (1859) cujo poema mais conhecido é “Meus oito anos”, em que o poeta canta a saudade da infância vivida:</a:t>
            </a:r>
          </a:p>
        </p:txBody>
      </p:sp>
    </p:spTree>
    <p:extLst>
      <p:ext uri="{BB962C8B-B14F-4D97-AF65-F5344CB8AC3E}">
        <p14:creationId xmlns:p14="http://schemas.microsoft.com/office/powerpoint/2010/main" val="2520906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Meus oito anos</a:t>
            </a:r>
          </a:p>
          <a:p>
            <a:pPr marL="0" indent="0">
              <a:buNone/>
            </a:pPr>
            <a:r>
              <a:rPr lang="pt-BR" sz="4400" dirty="0">
                <a:latin typeface="Times New Roman" panose="02020603050405020304" pitchFamily="18" charset="0"/>
                <a:cs typeface="Times New Roman" panose="02020603050405020304" pitchFamily="18" charset="0"/>
              </a:rPr>
              <a:t>Oh que saudades que tenho</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Da aurora da minha vida,</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Da minha infância querida</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Que os anos não trazem mais</a:t>
            </a:r>
          </a:p>
          <a:p>
            <a:pPr marL="0" indent="0">
              <a:buNone/>
            </a:pPr>
            <a:endParaRPr lang="pt-BR" sz="4400" dirty="0">
              <a:latin typeface="Times New Roman" panose="02020603050405020304" pitchFamily="18" charset="0"/>
              <a:cs typeface="Times New Roman" panose="02020603050405020304" pitchFamily="18" charset="0"/>
            </a:endParaRPr>
          </a:p>
          <a:p>
            <a:pPr marL="0" indent="0">
              <a:buNone/>
            </a:pPr>
            <a:r>
              <a:rPr lang="pt-BR" sz="4400" dirty="0">
                <a:latin typeface="Times New Roman" panose="02020603050405020304" pitchFamily="18" charset="0"/>
                <a:cs typeface="Times New Roman" panose="02020603050405020304" pitchFamily="18" charset="0"/>
              </a:rPr>
              <a:t>Que amor, que sonhos, que flores,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Naquelas tardes fagueiras,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A sombra das bananeiras,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Debaixo dos laranjais. (...)</a:t>
            </a:r>
          </a:p>
        </p:txBody>
      </p:sp>
    </p:spTree>
    <p:extLst>
      <p:ext uri="{BB962C8B-B14F-4D97-AF65-F5344CB8AC3E}">
        <p14:creationId xmlns:p14="http://schemas.microsoft.com/office/powerpoint/2010/main" val="825205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O final do século XVIII trouxe a tipografia, inventada pelo alemão </a:t>
            </a:r>
            <a:r>
              <a:rPr lang="pt-BR" sz="4400" dirty="0" err="1">
                <a:latin typeface="Times New Roman" panose="02020603050405020304" pitchFamily="18" charset="0"/>
                <a:cs typeface="Times New Roman" panose="02020603050405020304" pitchFamily="18" charset="0"/>
              </a:rPr>
              <a:t>Johannes</a:t>
            </a:r>
            <a:r>
              <a:rPr lang="pt-BR" sz="4400" dirty="0">
                <a:latin typeface="Times New Roman" panose="02020603050405020304" pitchFamily="18" charset="0"/>
                <a:cs typeface="Times New Roman" panose="02020603050405020304" pitchFamily="18" charset="0"/>
              </a:rPr>
              <a:t> Gutenberg, possibilitando o desenvolvimento da impressão em grandes quantidades de jornais e romances. No início, os romances eram publicados diariamente nos jornais de forma fragmentada; assim, a cada dia um novo capítulo da história era revelada. Esse esquema, importado para a colônia, ficou conhecido como "folhetim" ou "romance de folhetim“.</a:t>
            </a:r>
            <a:endParaRPr lang="pt-BR" sz="4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5862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Terceira geração: é caracterizada pela poesia libertária influenciada, principalmente, pela obra político-social de Victor Hugo, que originou a expressão "geração </a:t>
            </a:r>
            <a:r>
              <a:rPr lang="pt-BR" sz="4400" dirty="0" err="1">
                <a:latin typeface="Times New Roman" panose="02020603050405020304" pitchFamily="18" charset="0"/>
                <a:cs typeface="Times New Roman" panose="02020603050405020304" pitchFamily="18" charset="0"/>
              </a:rPr>
              <a:t>hugoana</a:t>
            </a:r>
            <a:r>
              <a:rPr lang="pt-BR" sz="4400" dirty="0">
                <a:latin typeface="Times New Roman" panose="02020603050405020304" pitchFamily="18" charset="0"/>
                <a:cs typeface="Times New Roman" panose="02020603050405020304" pitchFamily="18" charset="0"/>
              </a:rPr>
              <a:t>". Além disso, a ave símbolo da geração é o condor, ave que habita o alto das cordilheiras dos Andes, simbolizando a liberdade; daí o nome da geração ser condoreira. </a:t>
            </a:r>
          </a:p>
          <a:p>
            <a:pPr marL="0" indent="0" algn="ctr">
              <a:buNone/>
            </a:pPr>
            <a:endParaRPr lang="pt-BR"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6547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A poesia dessa geração é combativa e prima pela denúncia das condições dos escravos, decorrência do sistema econômico brasileiro, baseado no trabalho escravo. Os poetas dessa geração também clamam por uma poesia social em que a humanidade trabalhe por igualdade, justiça e liberdade. Seus principais autores são Castro Alves e Sousândrade.</a:t>
            </a:r>
          </a:p>
          <a:p>
            <a:pPr marL="0" indent="0">
              <a:buNone/>
            </a:pPr>
            <a:endParaRPr lang="pt-BR" sz="4400" dirty="0"/>
          </a:p>
        </p:txBody>
      </p:sp>
    </p:spTree>
    <p:extLst>
      <p:ext uri="{BB962C8B-B14F-4D97-AF65-F5344CB8AC3E}">
        <p14:creationId xmlns:p14="http://schemas.microsoft.com/office/powerpoint/2010/main" val="2398538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Castro Alves (1847 - 1871), considerado um dos poetas brasileiros mais brilhantes, tem sua obra dividida em duas grandes temáticas: poesia lírico-amorosa e a poesia social e das causas humanas. Começou a escrever cedo e aos dezessete anos já tinha seus primeiros poemas e peças declamados e encenados. Aos 21 já havia conseguido a consagração entre os maiores escritores daquele tempo, como José de Alencar e Machado de Assis. </a:t>
            </a:r>
          </a:p>
          <a:p>
            <a:pPr marL="0" indent="0" algn="ctr">
              <a:buNone/>
            </a:pPr>
            <a:endParaRPr lang="pt-BR" sz="4400" dirty="0"/>
          </a:p>
        </p:txBody>
      </p:sp>
    </p:spTree>
    <p:extLst>
      <p:ext uri="{BB962C8B-B14F-4D97-AF65-F5344CB8AC3E}">
        <p14:creationId xmlns:p14="http://schemas.microsoft.com/office/powerpoint/2010/main" val="1134911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Diferentemente dos poetas da primeira geração, individualistas e preocupados com a expressão dos próprios sentimentos, Castro Alves demonstra preocupação com os problemas sociais presentes na sua época. Demonstra também certo questionamento aos ideais de nacionalidade, pois, de que adiantava louvar um país cuja economia estava baseada na exploração de sua população (mais especificamente dos índios e dos negros)? </a:t>
            </a:r>
          </a:p>
          <a:p>
            <a:pPr marL="0" indent="0" algn="ctr">
              <a:buNone/>
            </a:pPr>
            <a:endParaRPr lang="pt-BR" sz="4400" dirty="0"/>
          </a:p>
        </p:txBody>
      </p:sp>
    </p:spTree>
    <p:extLst>
      <p:ext uri="{BB962C8B-B14F-4D97-AF65-F5344CB8AC3E}">
        <p14:creationId xmlns:p14="http://schemas.microsoft.com/office/powerpoint/2010/main" val="1263766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Os poemas mais famosos da fase lírico-amorosa são encontrados em sua primeira publicação, “Espumas Flutuantes” (1870), conjunto de 53 poemas que versam sobre a transitoriedade da vida frente à morte, sobre o amor no plano espiritual e físico, que apela para o sentimental e para o sensual e sensorial. Além disso, o romance com uma atriz portuguesa acendeu no poeta o desejo de escrever sobre esperança e desespero. </a:t>
            </a:r>
          </a:p>
          <a:p>
            <a:pPr marL="0" indent="0" algn="ctr">
              <a:buNone/>
            </a:pPr>
            <a:endParaRPr lang="pt-BR" sz="4400" dirty="0"/>
          </a:p>
        </p:txBody>
      </p:sp>
    </p:spTree>
    <p:extLst>
      <p:ext uri="{BB962C8B-B14F-4D97-AF65-F5344CB8AC3E}">
        <p14:creationId xmlns:p14="http://schemas.microsoft.com/office/powerpoint/2010/main" val="3392827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buNone/>
            </a:pPr>
            <a:r>
              <a:rPr lang="pt-BR" sz="4400" dirty="0">
                <a:latin typeface="Times New Roman" panose="02020603050405020304" pitchFamily="18" charset="0"/>
                <a:cs typeface="Times New Roman" panose="02020603050405020304" pitchFamily="18" charset="0"/>
              </a:rPr>
              <a:t>(...)</a:t>
            </a:r>
          </a:p>
          <a:p>
            <a:pPr marL="0" indent="0">
              <a:buNone/>
            </a:pPr>
            <a:r>
              <a:rPr lang="pt-BR" sz="4400" dirty="0">
                <a:latin typeface="Times New Roman" panose="02020603050405020304" pitchFamily="18" charset="0"/>
                <a:cs typeface="Times New Roman" panose="02020603050405020304" pitchFamily="18" charset="0"/>
              </a:rPr>
              <a:t>Lambe voluptuosa os teus contornos...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Oh! Deixa-me aquecer teus pés divinos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Ao </a:t>
            </a:r>
            <a:r>
              <a:rPr lang="pt-BR" sz="4400" dirty="0" err="1">
                <a:latin typeface="Times New Roman" panose="02020603050405020304" pitchFamily="18" charset="0"/>
                <a:cs typeface="Times New Roman" panose="02020603050405020304" pitchFamily="18" charset="0"/>
              </a:rPr>
              <a:t>doudo</a:t>
            </a:r>
            <a:r>
              <a:rPr lang="pt-BR" sz="4400" dirty="0">
                <a:latin typeface="Times New Roman" panose="02020603050405020304" pitchFamily="18" charset="0"/>
                <a:cs typeface="Times New Roman" panose="02020603050405020304" pitchFamily="18" charset="0"/>
              </a:rPr>
              <a:t> afago de meus lábios mornos.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Mulher do meu amor! Quando aos meus beijos</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Treme tua alma, como a lira ao vento,</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Das teclas de teu seio que harmonias,</a:t>
            </a:r>
          </a:p>
          <a:p>
            <a:pPr marL="0" indent="0">
              <a:buNone/>
            </a:pPr>
            <a:r>
              <a:rPr lang="pt-BR" sz="4400" dirty="0">
                <a:latin typeface="Times New Roman" panose="02020603050405020304" pitchFamily="18" charset="0"/>
                <a:cs typeface="Times New Roman" panose="02020603050405020304" pitchFamily="18" charset="0"/>
              </a:rPr>
              <a:t>Que escalas de suspiros, bebo atento!</a:t>
            </a:r>
          </a:p>
          <a:p>
            <a:pPr marL="0" indent="0">
              <a:buNone/>
            </a:pPr>
            <a:r>
              <a:rPr lang="pt-BR" sz="4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6803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Na poesia social, Castro Alves, o poeta dos escravos, denuncia as desigualdades sociais e a situação da escravidão no país, além de se solidarizar com os negros, que eram trazidos de modo precário dentro dos navios negreiros. Castro clamava à natureza e às entidades divinas para que vissem a injustiça cometida pelos homens sobre os homens e intervissem para que a viagem rumo ao Brasil fosse interrompida.</a:t>
            </a:r>
          </a:p>
        </p:txBody>
      </p:sp>
    </p:spTree>
    <p:extLst>
      <p:ext uri="{BB962C8B-B14F-4D97-AF65-F5344CB8AC3E}">
        <p14:creationId xmlns:p14="http://schemas.microsoft.com/office/powerpoint/2010/main" val="2980058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As obras mais importantes dessa fase são “A Cachoeira de Paulo Afonso” (1876), “Os Escravos” (1883) e a importante “Vozes D'África: Navio Negreiro” (1869), que é dividida em seis cantos, segundo a divisão clássica da epopeia:</a:t>
            </a:r>
          </a:p>
        </p:txBody>
      </p:sp>
    </p:spTree>
    <p:extLst>
      <p:ext uri="{BB962C8B-B14F-4D97-AF65-F5344CB8AC3E}">
        <p14:creationId xmlns:p14="http://schemas.microsoft.com/office/powerpoint/2010/main" val="2361881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1º canto: descrição do cenário; 2º canto: elogio aos marinheiros; 3º canto: horror - visão do navio negreiro em oposição ao belo cenário; 4º canto: descrição do navio e do sofrimento dos escravos; 5º canto: imagem do povo livre em suas terras, em oposição ao sofrimento no navio; 6º canto: o poeta discorre sobre a África que é, ao mesmo tempo, um país livre, acaba por se beneficiar economicamente da escravidão. O poema é eloquente e verborrágico. </a:t>
            </a:r>
          </a:p>
        </p:txBody>
      </p:sp>
    </p:spTree>
    <p:extLst>
      <p:ext uri="{BB962C8B-B14F-4D97-AF65-F5344CB8AC3E}">
        <p14:creationId xmlns:p14="http://schemas.microsoft.com/office/powerpoint/2010/main" val="3781278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Canto VI</a:t>
            </a:r>
          </a:p>
          <a:p>
            <a:pPr marL="0" indent="0" algn="ctr">
              <a:buNone/>
            </a:pPr>
            <a:endParaRPr lang="pt-BR" sz="4400" dirty="0">
              <a:latin typeface="Times New Roman" panose="02020603050405020304" pitchFamily="18" charset="0"/>
              <a:cs typeface="Times New Roman" panose="02020603050405020304" pitchFamily="18" charset="0"/>
            </a:endParaRPr>
          </a:p>
          <a:p>
            <a:pPr marL="0" indent="0">
              <a:buNone/>
            </a:pPr>
            <a:r>
              <a:rPr lang="pt-BR" sz="4400" dirty="0">
                <a:latin typeface="Times New Roman" panose="02020603050405020304" pitchFamily="18" charset="0"/>
                <a:cs typeface="Times New Roman" panose="02020603050405020304" pitchFamily="18" charset="0"/>
              </a:rPr>
              <a:t>Existe um povo que a bandeira empresta </a:t>
            </a:r>
            <a:br>
              <a:rPr lang="pt-BR" sz="4400" dirty="0">
                <a:latin typeface="Times New Roman" panose="02020603050405020304" pitchFamily="18" charset="0"/>
                <a:cs typeface="Times New Roman" panose="02020603050405020304" pitchFamily="18" charset="0"/>
              </a:rPr>
            </a:br>
            <a:r>
              <a:rPr lang="pt-BR" sz="4400" dirty="0" err="1">
                <a:latin typeface="Times New Roman" panose="02020603050405020304" pitchFamily="18" charset="0"/>
                <a:cs typeface="Times New Roman" panose="02020603050405020304" pitchFamily="18" charset="0"/>
              </a:rPr>
              <a:t>P'ra</a:t>
            </a:r>
            <a:r>
              <a:rPr lang="pt-BR" sz="4400" dirty="0">
                <a:latin typeface="Times New Roman" panose="02020603050405020304" pitchFamily="18" charset="0"/>
                <a:cs typeface="Times New Roman" panose="02020603050405020304" pitchFamily="18" charset="0"/>
              </a:rPr>
              <a:t> cobrir tanta infâmia e cobardia!...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E deixa-a transformar-se nessa festa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Em manto impuro de bacante fria!...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Meu Deus! meu Deus! mas que bandeira é esta,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Que impudente na gávea tripudia?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Silêncio.  Musa... chora, e chora tanto </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Que o pavilhão se lave no teu pranto! (...) </a:t>
            </a:r>
          </a:p>
        </p:txBody>
      </p:sp>
    </p:spTree>
    <p:extLst>
      <p:ext uri="{BB962C8B-B14F-4D97-AF65-F5344CB8AC3E}">
        <p14:creationId xmlns:p14="http://schemas.microsoft.com/office/powerpoint/2010/main" val="3312250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Considera-se o marco inicial do romantismo na Europa a publicação do romance </a:t>
            </a:r>
            <a:r>
              <a:rPr lang="pt-BR" sz="4400" i="1" dirty="0">
                <a:latin typeface="Times New Roman" panose="02020603050405020304" pitchFamily="18" charset="0"/>
                <a:cs typeface="Times New Roman" panose="02020603050405020304" pitchFamily="18" charset="0"/>
              </a:rPr>
              <a:t>Os sofrimentos do jovem </a:t>
            </a:r>
            <a:r>
              <a:rPr lang="pt-BR" sz="4400" i="1" dirty="0" err="1">
                <a:latin typeface="Times New Roman" panose="02020603050405020304" pitchFamily="18" charset="0"/>
                <a:cs typeface="Times New Roman" panose="02020603050405020304" pitchFamily="18" charset="0"/>
              </a:rPr>
              <a:t>Werther</a:t>
            </a:r>
            <a:r>
              <a:rPr lang="pt-BR" sz="4400" dirty="0">
                <a:latin typeface="Times New Roman" panose="02020603050405020304" pitchFamily="18" charset="0"/>
                <a:cs typeface="Times New Roman" panose="02020603050405020304" pitchFamily="18" charset="0"/>
              </a:rPr>
              <a:t>, do escritor alemão Johann Wolfgang von Goethe, no ano de 1774. Historicamente, um dos marcos principais do movimento foi a Revolução Francesa, responsável pela difusão dos pensamentos Iluministas na Europa e nas suas colônias, que tanto inspirou os poetas árcades brasileiros.</a:t>
            </a:r>
            <a:endParaRPr lang="pt-BR" sz="4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2661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Joaquim de Sousa Andrade, mais conhecido como Sousândrade (1833 - 1902) é autor de vasta obra; seu trabalho mais importante é fruto de suas viagens, responsáveis pelo contato com realidades diferentes ao redor do mundo. O aspecto que mais o diferencia dos outros poetas brasileiros é a originalidade da sua poesia, principalmente com relação à ousadia de vocabulário com o uso de palavras em inglês e neologismos, bem como de palavras indígenas.</a:t>
            </a:r>
          </a:p>
        </p:txBody>
      </p:sp>
    </p:spTree>
    <p:extLst>
      <p:ext uri="{BB962C8B-B14F-4D97-AF65-F5344CB8AC3E}">
        <p14:creationId xmlns:p14="http://schemas.microsoft.com/office/powerpoint/2010/main" val="35769072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Seu poema mais famoso é o “</a:t>
            </a:r>
            <a:r>
              <a:rPr lang="pt-BR" sz="4400" dirty="0" err="1">
                <a:latin typeface="Times New Roman" panose="02020603050405020304" pitchFamily="18" charset="0"/>
                <a:cs typeface="Times New Roman" panose="02020603050405020304" pitchFamily="18" charset="0"/>
              </a:rPr>
              <a:t>Guesa</a:t>
            </a:r>
            <a:r>
              <a:rPr lang="pt-BR" sz="4400" dirty="0">
                <a:latin typeface="Times New Roman" panose="02020603050405020304" pitchFamily="18" charset="0"/>
                <a:cs typeface="Times New Roman" panose="02020603050405020304" pitchFamily="18" charset="0"/>
              </a:rPr>
              <a:t> Errante”, escrito entre 1858 e 1888, composto por treze cantos e inspirado em uma lenda andina na qual um adolescente, o </a:t>
            </a:r>
            <a:r>
              <a:rPr lang="pt-BR" sz="4400" dirty="0" err="1">
                <a:latin typeface="Times New Roman" panose="02020603050405020304" pitchFamily="18" charset="0"/>
                <a:cs typeface="Times New Roman" panose="02020603050405020304" pitchFamily="18" charset="0"/>
              </a:rPr>
              <a:t>Guesa</a:t>
            </a:r>
            <a:r>
              <a:rPr lang="pt-BR" sz="4400" dirty="0">
                <a:latin typeface="Times New Roman" panose="02020603050405020304" pitchFamily="18" charset="0"/>
                <a:cs typeface="Times New Roman" panose="02020603050405020304" pitchFamily="18" charset="0"/>
              </a:rPr>
              <a:t>, seria sacrificado em oferecimento aos deuses. O índio, porém, consegue fugir e passa a morar em uma das maiores ruas de Nova York, a Wall Street. Os sacerdotes que o perseguiam estão agora transformados em capitalistas da grande cidade de Nova York e ainda querem o sangue do </a:t>
            </a:r>
            <a:r>
              <a:rPr lang="pt-BR" sz="4400" dirty="0" err="1">
                <a:latin typeface="Times New Roman" panose="02020603050405020304" pitchFamily="18" charset="0"/>
                <a:cs typeface="Times New Roman" panose="02020603050405020304" pitchFamily="18" charset="0"/>
              </a:rPr>
              <a:t>Guesa</a:t>
            </a:r>
            <a:r>
              <a:rPr lang="pt-BR" sz="4400" dirty="0">
                <a:latin typeface="Times New Roman" panose="02020603050405020304" pitchFamily="18" charset="0"/>
                <a:cs typeface="Times New Roman" panose="02020603050405020304" pitchFamily="18" charset="0"/>
              </a:rPr>
              <a:t>, que vê o capitalismo consolidado como uma doença.</a:t>
            </a:r>
          </a:p>
        </p:txBody>
      </p:sp>
    </p:spTree>
    <p:extLst>
      <p:ext uri="{BB962C8B-B14F-4D97-AF65-F5344CB8AC3E}">
        <p14:creationId xmlns:p14="http://schemas.microsoft.com/office/powerpoint/2010/main" val="35362622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Seu poema mais famoso é o “</a:t>
            </a:r>
            <a:r>
              <a:rPr lang="pt-BR" sz="4400" dirty="0" err="1">
                <a:latin typeface="Times New Roman" panose="02020603050405020304" pitchFamily="18" charset="0"/>
                <a:cs typeface="Times New Roman" panose="02020603050405020304" pitchFamily="18" charset="0"/>
              </a:rPr>
              <a:t>Guesa</a:t>
            </a:r>
            <a:r>
              <a:rPr lang="pt-BR" sz="4400" dirty="0">
                <a:latin typeface="Times New Roman" panose="02020603050405020304" pitchFamily="18" charset="0"/>
                <a:cs typeface="Times New Roman" panose="02020603050405020304" pitchFamily="18" charset="0"/>
              </a:rPr>
              <a:t> Errante”, escrito entre 1858 e 1888, composto por treze cantos e inspirado em uma lenda andina na qual um adolescente, o </a:t>
            </a:r>
            <a:r>
              <a:rPr lang="pt-BR" sz="4400" dirty="0" err="1">
                <a:latin typeface="Times New Roman" panose="02020603050405020304" pitchFamily="18" charset="0"/>
                <a:cs typeface="Times New Roman" panose="02020603050405020304" pitchFamily="18" charset="0"/>
              </a:rPr>
              <a:t>Guesa</a:t>
            </a:r>
            <a:r>
              <a:rPr lang="pt-BR" sz="4400" dirty="0">
                <a:latin typeface="Times New Roman" panose="02020603050405020304" pitchFamily="18" charset="0"/>
                <a:cs typeface="Times New Roman" panose="02020603050405020304" pitchFamily="18" charset="0"/>
              </a:rPr>
              <a:t>, seria sacrificado em oferecimento aos deuses. O índio, porém, consegue fugir e passa a morar em uma das maiores ruas de Nova York, a Wall Street. Os sacerdotes que o perseguiam estão agora transformados em capitalistas da grande cidade de Nova York e ainda querem o sangue do </a:t>
            </a:r>
            <a:r>
              <a:rPr lang="pt-BR" sz="4400" dirty="0" err="1">
                <a:latin typeface="Times New Roman" panose="02020603050405020304" pitchFamily="18" charset="0"/>
                <a:cs typeface="Times New Roman" panose="02020603050405020304" pitchFamily="18" charset="0"/>
              </a:rPr>
              <a:t>Guesa</a:t>
            </a:r>
            <a:r>
              <a:rPr lang="pt-BR" sz="4400" dirty="0">
                <a:latin typeface="Times New Roman" panose="02020603050405020304" pitchFamily="18" charset="0"/>
                <a:cs typeface="Times New Roman" panose="02020603050405020304" pitchFamily="18" charset="0"/>
              </a:rPr>
              <a:t>, que vê o capitalismo consolidado como uma doença.</a:t>
            </a:r>
          </a:p>
        </p:txBody>
      </p:sp>
    </p:spTree>
    <p:extLst>
      <p:ext uri="{BB962C8B-B14F-4D97-AF65-F5344CB8AC3E}">
        <p14:creationId xmlns:p14="http://schemas.microsoft.com/office/powerpoint/2010/main" val="38255942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buNone/>
            </a:pPr>
            <a:r>
              <a:rPr lang="pt-BR" sz="4400" dirty="0">
                <a:latin typeface="Times New Roman" panose="02020603050405020304" pitchFamily="18" charset="0"/>
                <a:cs typeface="Times New Roman" panose="02020603050405020304" pitchFamily="18" charset="0"/>
              </a:rPr>
              <a:t>(...)</a:t>
            </a:r>
          </a:p>
          <a:p>
            <a:pPr marL="0" indent="0">
              <a:buNone/>
            </a:pPr>
            <a:r>
              <a:rPr lang="pt-BR" sz="4400" dirty="0">
                <a:latin typeface="Times New Roman" panose="02020603050405020304" pitchFamily="18" charset="0"/>
                <a:cs typeface="Times New Roman" panose="02020603050405020304" pitchFamily="18" charset="0"/>
              </a:rPr>
              <a:t>"Nos áureos tempos, nos jardins da América</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Infante adoração dobrando a crença</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Ante o belo sinal, nuvem ibérica</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Em sua noite a envolveu ruidosa e densa.</a:t>
            </a:r>
            <a:br>
              <a:rPr lang="pt-BR" sz="4400" dirty="0">
                <a:latin typeface="Times New Roman" panose="02020603050405020304" pitchFamily="18" charset="0"/>
                <a:cs typeface="Times New Roman" panose="02020603050405020304" pitchFamily="18" charset="0"/>
              </a:rPr>
            </a:b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"Cândidos Incas! Quando já campeiam</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Os heróis vencedores do inocente</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Índio nu; quando os templos </a:t>
            </a:r>
            <a:r>
              <a:rPr lang="pt-BR" sz="4400" dirty="0" err="1">
                <a:latin typeface="Times New Roman" panose="02020603050405020304" pitchFamily="18" charset="0"/>
                <a:cs typeface="Times New Roman" panose="02020603050405020304" pitchFamily="18" charset="0"/>
              </a:rPr>
              <a:t>s'incendeiam</a:t>
            </a:r>
            <a:r>
              <a:rPr lang="pt-BR" sz="4400" dirty="0">
                <a:latin typeface="Times New Roman" panose="02020603050405020304" pitchFamily="18" charset="0"/>
                <a:cs typeface="Times New Roman" panose="02020603050405020304" pitchFamily="18" charset="0"/>
              </a:rPr>
              <a:t>,</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Já sem virgens, sem ouro reluzente,</a:t>
            </a:r>
            <a:br>
              <a:rPr lang="pt-BR" sz="4400" dirty="0">
                <a:latin typeface="Times New Roman" panose="02020603050405020304" pitchFamily="18" charset="0"/>
                <a:cs typeface="Times New Roman" panose="02020603050405020304" pitchFamily="18" charset="0"/>
              </a:rPr>
            </a:br>
            <a:r>
              <a:rPr lang="pt-BR" sz="4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40412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O desenvolvimento da prosa no período romântico coincide com o desenvolvimento do romance como um gênero novo que, no Brasil, chegou graças à influência dos romances europeus e do surgimento dos jornais - que publicavam, diariamente, os folhetins, isto é, capítulos de histórias que compunham um romance. </a:t>
            </a:r>
          </a:p>
        </p:txBody>
      </p:sp>
    </p:spTree>
    <p:extLst>
      <p:ext uri="{BB962C8B-B14F-4D97-AF65-F5344CB8AC3E}">
        <p14:creationId xmlns:p14="http://schemas.microsoft.com/office/powerpoint/2010/main" val="33694747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As primeiras manifestações no gênero estavam empenhadas na descrição dos costumes da classe dominante na cidade do Rio de Janeiro, que agora vivia um grande período de urbanização, e de algumas amenidades da vida no campo. Ou então, apresentavam personagens selvagens, concebidos pela ideologia e imaginação do período romântico como idealização do herói nacional por excelência, o indígena.</a:t>
            </a:r>
          </a:p>
        </p:txBody>
      </p:sp>
    </p:spTree>
    <p:extLst>
      <p:ext uri="{BB962C8B-B14F-4D97-AF65-F5344CB8AC3E}">
        <p14:creationId xmlns:p14="http://schemas.microsoft.com/office/powerpoint/2010/main" val="33025062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Cronologicamente, o primeiro romance romântico brasileiro foi “O filho do pescador” (1843), de Teixeira de Souza; porém, como o romance foi considerado pelo público como "</a:t>
            </a:r>
            <a:r>
              <a:rPr lang="pt-BR" sz="4400" dirty="0" err="1">
                <a:latin typeface="Times New Roman" panose="02020603050405020304" pitchFamily="18" charset="0"/>
                <a:cs typeface="Times New Roman" panose="02020603050405020304" pitchFamily="18" charset="0"/>
              </a:rPr>
              <a:t>sentimentalóide</a:t>
            </a:r>
            <a:r>
              <a:rPr lang="pt-BR" sz="4400" dirty="0">
                <a:latin typeface="Times New Roman" panose="02020603050405020304" pitchFamily="18" charset="0"/>
                <a:cs typeface="Times New Roman" panose="02020603050405020304" pitchFamily="18" charset="0"/>
              </a:rPr>
              <a:t>", “A Moreninha” (1844), de Joaquim Manoel Macedo, viria a ser considerado o primeiro romance efetivamente. Os principais autores do período são Joaquim Manoel de Macedo, Manuel Antônio de Almeida, José de Alencar e, constituindo o teatro nacional, Martins Pena.</a:t>
            </a:r>
          </a:p>
          <a:p>
            <a:pPr marL="0" indent="0" algn="ctr">
              <a:buNone/>
            </a:pPr>
            <a:r>
              <a:rPr lang="pt-BR" sz="4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4802820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Joaquim Manuel de Macedo (1820-1882): formado em medicina, exerceu a carreira por pouco tempo dedicando-se posteriormente à vida literária e ao ensino. É considerado um dos romancistas mais importantes do período por ter inaugurado o romance romântico brasileiro, em termos de temática, estrutura e desenvolvimento de enredo. </a:t>
            </a:r>
          </a:p>
        </p:txBody>
      </p:sp>
    </p:spTree>
    <p:extLst>
      <p:ext uri="{BB962C8B-B14F-4D97-AF65-F5344CB8AC3E}">
        <p14:creationId xmlns:p14="http://schemas.microsoft.com/office/powerpoint/2010/main" val="2728416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Seu principal romance é “A Moreninha” (1844), em que estão representados os costumes da elite carioca da década de 1840, bem como suas festas e tradições (viajar para o litoral era um costume das famílias pertencentes à elite), e hábitos da juventude burguesa do Rio de Janeiro. Segundo a crítica literária, "a fidelidade com que o romancista descreveu os ambientes e costumes serviu como um documentário sobre a vida urbana na capital do Império."</a:t>
            </a:r>
          </a:p>
        </p:txBody>
      </p:sp>
    </p:spTree>
    <p:extLst>
      <p:ext uri="{BB962C8B-B14F-4D97-AF65-F5344CB8AC3E}">
        <p14:creationId xmlns:p14="http://schemas.microsoft.com/office/powerpoint/2010/main" val="12990130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Manuel Antônio de Almeida (1830-1861) foi um importante fomentador das letras brasileiras. Seu romance mais famoso, “Memórias de um Sargento de Milícias”, foi publicado em formato de folhetim entre os anos de 1852 e 1853 no periódico Correio Mercantil do Rio de Janeiro. A ideia para a composição do romance surgiu após ouvir as histórias de um colega de jornal, um antigo sargento comandado pelo Major que inspirou o personagem homônimo do livro.</a:t>
            </a:r>
          </a:p>
          <a:p>
            <a:pPr marL="0" indent="0" algn="ctr">
              <a:buNone/>
            </a:pPr>
            <a:endParaRPr lang="pt-BR"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8347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No Brasil, o Romantismo situa-se em um período de transição (1808-1836). Simultaneamente ao final das últimas produções do movimento árcade, ocorre a vinda da Família Real portuguesa para o Brasil. Esse acontecimento, no ano de 1808, significou o início do processo de Independência da Colônia. Houve também a mudança de foco artístico e cultural da Bahia para o Rio de Janeiro, capital da colônia desde o ano de 1763.</a:t>
            </a:r>
            <a:endParaRPr lang="pt-BR" sz="4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5013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p>
          <a:p>
            <a:pPr marL="0" indent="0" algn="ctr">
              <a:buNone/>
            </a:pPr>
            <a:r>
              <a:rPr lang="pt-BR" sz="4400" dirty="0">
                <a:latin typeface="Times New Roman" panose="02020603050405020304" pitchFamily="18" charset="0"/>
                <a:cs typeface="Times New Roman" panose="02020603050405020304" pitchFamily="18" charset="0"/>
              </a:rPr>
              <a:t>O romance é uma obra inovadora para sua época pois rompe com o retrato exclusivo da vida e dos hábitos da aristocracia para retratar o ambiente e a linguagem do povo em sua simplicidade. Além disso, </a:t>
            </a:r>
            <a:r>
              <a:rPr lang="pt-BR" sz="4400" dirty="0" err="1">
                <a:latin typeface="Times New Roman" panose="02020603050405020304" pitchFamily="18" charset="0"/>
                <a:cs typeface="Times New Roman" panose="02020603050405020304" pitchFamily="18" charset="0"/>
              </a:rPr>
              <a:t>Leonardinho</a:t>
            </a:r>
            <a:r>
              <a:rPr lang="pt-BR" sz="4400" dirty="0">
                <a:latin typeface="Times New Roman" panose="02020603050405020304" pitchFamily="18" charset="0"/>
                <a:cs typeface="Times New Roman" panose="02020603050405020304" pitchFamily="18" charset="0"/>
              </a:rPr>
              <a:t>, o protagonista, não é o protótipo do herói romântico, mas sim um menino travesso que mais tarde se transforma em um jovem pícaro, dado à vadiagem e à malandragem no lugar de procurar uma ocupação.</a:t>
            </a:r>
          </a:p>
        </p:txBody>
      </p:sp>
    </p:spTree>
    <p:extLst>
      <p:ext uri="{BB962C8B-B14F-4D97-AF65-F5344CB8AC3E}">
        <p14:creationId xmlns:p14="http://schemas.microsoft.com/office/powerpoint/2010/main" val="6080700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José de Alencar (1829-1877) é o primeiro escritor romântico a desenvolver o romance com temas mais variados e abrangentes do que seus sucessores. Empenhou-se em retratar diversas esferas e incluir o maior número de tipos de personagens até então vistos na literatura brasileira; não se contentou somente com a sociedade burguesa carioca de seu tempo mas, também, empenhou-se nos tipos brasileiros como o gaúcho e o sertanejo, tentando estabelecer uma linguagem brasileira.</a:t>
            </a:r>
          </a:p>
        </p:txBody>
      </p:sp>
    </p:spTree>
    <p:extLst>
      <p:ext uri="{BB962C8B-B14F-4D97-AF65-F5344CB8AC3E}">
        <p14:creationId xmlns:p14="http://schemas.microsoft.com/office/powerpoint/2010/main" val="13894872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Os críticos costumam dividir sua obra em quatro fases principais: </a:t>
            </a:r>
            <a:r>
              <a:rPr lang="pt-BR" sz="4400" u="sng" dirty="0">
                <a:latin typeface="Times New Roman" panose="02020603050405020304" pitchFamily="18" charset="0"/>
                <a:cs typeface="Times New Roman" panose="02020603050405020304" pitchFamily="18" charset="0"/>
              </a:rPr>
              <a:t>urbana ou social</a:t>
            </a:r>
            <a:r>
              <a:rPr lang="pt-BR" sz="4400" dirty="0">
                <a:latin typeface="Times New Roman" panose="02020603050405020304" pitchFamily="18" charset="0"/>
                <a:cs typeface="Times New Roman" panose="02020603050405020304" pitchFamily="18" charset="0"/>
              </a:rPr>
              <a:t>: Cinco Minutos (1856), A viuvinha (1860), Lucíola (1862), Diva (1864), A pata da gazela (1870), Sonhos d'ouro (1872), Senhora (1875), Encarnação (1893); </a:t>
            </a:r>
            <a:r>
              <a:rPr lang="pt-BR" sz="4400" u="sng" dirty="0">
                <a:latin typeface="Times New Roman" panose="02020603050405020304" pitchFamily="18" charset="0"/>
                <a:cs typeface="Times New Roman" panose="02020603050405020304" pitchFamily="18" charset="0"/>
              </a:rPr>
              <a:t>indianista</a:t>
            </a:r>
            <a:r>
              <a:rPr lang="pt-BR" sz="4400" dirty="0">
                <a:latin typeface="Times New Roman" panose="02020603050405020304" pitchFamily="18" charset="0"/>
                <a:cs typeface="Times New Roman" panose="02020603050405020304" pitchFamily="18" charset="0"/>
              </a:rPr>
              <a:t>: O Guarani (1857), Iracema (1865), Ubirajara (1874); </a:t>
            </a:r>
            <a:r>
              <a:rPr lang="pt-BR" sz="4400" u="sng" dirty="0">
                <a:latin typeface="Times New Roman" panose="02020603050405020304" pitchFamily="18" charset="0"/>
                <a:cs typeface="Times New Roman" panose="02020603050405020304" pitchFamily="18" charset="0"/>
              </a:rPr>
              <a:t>histórico</a:t>
            </a:r>
            <a:r>
              <a:rPr lang="pt-BR" sz="4400" dirty="0">
                <a:latin typeface="Times New Roman" panose="02020603050405020304" pitchFamily="18" charset="0"/>
                <a:cs typeface="Times New Roman" panose="02020603050405020304" pitchFamily="18" charset="0"/>
              </a:rPr>
              <a:t>: As Minas de Prata (1865), Guerra dos Mascates (1873); </a:t>
            </a:r>
            <a:r>
              <a:rPr lang="pt-BR" sz="4400" u="sng" dirty="0">
                <a:latin typeface="Times New Roman" panose="02020603050405020304" pitchFamily="18" charset="0"/>
                <a:cs typeface="Times New Roman" panose="02020603050405020304" pitchFamily="18" charset="0"/>
              </a:rPr>
              <a:t>regionalista</a:t>
            </a:r>
            <a:r>
              <a:rPr lang="pt-BR" sz="4400" dirty="0">
                <a:latin typeface="Times New Roman" panose="02020603050405020304" pitchFamily="18" charset="0"/>
                <a:cs typeface="Times New Roman" panose="02020603050405020304" pitchFamily="18" charset="0"/>
              </a:rPr>
              <a:t>: O gaúcho (1870), O Tronco do Ipê (1871), Til (1872), O Sertanejo (1875).</a:t>
            </a:r>
          </a:p>
        </p:txBody>
      </p:sp>
    </p:spTree>
    <p:extLst>
      <p:ext uri="{BB962C8B-B14F-4D97-AF65-F5344CB8AC3E}">
        <p14:creationId xmlns:p14="http://schemas.microsoft.com/office/powerpoint/2010/main" val="5513303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Quando ao teatro no Brasil, afirma-se que, até então, era proveniente da Europa e tinha como principal objetivo agradar às elites brasileiras, que transformavam as apresentações em verdadeiros eventos sociais, principalmente nas grandes cidades. Embora alguns escritores já houvessem se arriscado na dramaturgia brasileira, como Castro Alves e José de Alencar, cujas obras eram baseadas nas europeias, ainda não havia uma discussão sobre o perfil do teatro brasileiro. </a:t>
            </a:r>
          </a:p>
        </p:txBody>
      </p:sp>
    </p:spTree>
    <p:extLst>
      <p:ext uri="{BB962C8B-B14F-4D97-AF65-F5344CB8AC3E}">
        <p14:creationId xmlns:p14="http://schemas.microsoft.com/office/powerpoint/2010/main" val="38497624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Foi apenas com Martins Pena (1815-1848) que o teatro passou a refletir as cenas e as problemáticas da realidade brasileira. Suas obras estão classificadas no gênero "comédia de costumes", inaugurado por ele, e se empenham no retrato de situações cômicas da realidade brasileira compondo uma espécie de sátira social. </a:t>
            </a:r>
          </a:p>
        </p:txBody>
      </p:sp>
    </p:spTree>
    <p:extLst>
      <p:ext uri="{BB962C8B-B14F-4D97-AF65-F5344CB8AC3E}">
        <p14:creationId xmlns:p14="http://schemas.microsoft.com/office/powerpoint/2010/main" val="21147133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Além disso, é responsável por criar tipos característicos e situações peculiares tanto no ambiente urbano quanto no ambiente rural. O malandro, o estrangeiro e a mulher (responsável por "segurar as pontas" da família), são talvez seus personagens mais característicos. No retrato do ambiente urbano, Pena trabalha na sátira dos costumes da classe média carioca do século XIX, principalmente, com relação aos relacionamentos amorosos e a busca pela ascensão social. </a:t>
            </a:r>
          </a:p>
        </p:txBody>
      </p:sp>
    </p:spTree>
    <p:extLst>
      <p:ext uri="{BB962C8B-B14F-4D97-AF65-F5344CB8AC3E}">
        <p14:creationId xmlns:p14="http://schemas.microsoft.com/office/powerpoint/2010/main" val="9329005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Pena escreve para as camadas mais populares, decorrendo daí a sua popularidade. Escreveu, durante sua curta vida, cerca de 28 peças, tendo 19 delas sido encenadas na época. Suas peças mais famosas são “O juiz de paz na roça” (1842), “Casadas solteiras” (1845) e “Os dois” ou </a:t>
            </a:r>
            <a:r>
              <a:rPr lang="pt-BR" sz="4400">
                <a:latin typeface="Times New Roman" panose="02020603050405020304" pitchFamily="18" charset="0"/>
                <a:cs typeface="Times New Roman" panose="02020603050405020304" pitchFamily="18" charset="0"/>
              </a:rPr>
              <a:t>“O inglês maquinista”</a:t>
            </a:r>
            <a:r>
              <a:rPr lang="pt-BR" sz="4400" dirty="0">
                <a:latin typeface="Times New Roman" panose="02020603050405020304" pitchFamily="18" charset="0"/>
                <a:cs typeface="Times New Roman" panose="02020603050405020304" pitchFamily="18" charset="0"/>
              </a:rPr>
              <a:t> (1871).</a:t>
            </a:r>
          </a:p>
        </p:txBody>
      </p:sp>
    </p:spTree>
    <p:extLst>
      <p:ext uri="{BB962C8B-B14F-4D97-AF65-F5344CB8AC3E}">
        <p14:creationId xmlns:p14="http://schemas.microsoft.com/office/powerpoint/2010/main" val="2621108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latin typeface="Times New Roman" panose="02020603050405020304" pitchFamily="18" charset="0"/>
                <a:cs typeface="Times New Roman" panose="02020603050405020304" pitchFamily="18" charset="0"/>
              </a:rPr>
              <a:t>Na literatura, a obra “Suspiros Poéticos e Saudades” (1836), do poeta Gonçalves de Magalhães, é considerada o marco inicial. A independência das colônias latino-americanas impulsionou um sentimento de nacionalidade diretamente refletida pela literatura. Mas ao mesmo tempo em que ideias sobre o sentimento de nacionalidade aflorava nos corações dos brasileiros, parte da população permanecia na miséria e/ou em situações de escravidão.</a:t>
            </a:r>
            <a:endParaRPr lang="pt-BR" sz="4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1197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solidFill>
                  <a:schemeClr val="tx1">
                    <a:lumMod val="95000"/>
                    <a:lumOff val="5000"/>
                  </a:schemeClr>
                </a:solidFill>
                <a:latin typeface="Times New Roman" panose="02020603050405020304" pitchFamily="18" charset="0"/>
                <a:cs typeface="Times New Roman" panose="02020603050405020304" pitchFamily="18" charset="0"/>
              </a:rPr>
              <a:t>Esse paradoxo terá reflexo na literatura romântica brasileira, que foi dividida em três fases distintas: a primeira fase, chamada de nacionalista/indianista (ou indianismo); a segunda fase, alcunhada de ultrarromântica (ou ultrarromantismo); a terceira fase, nomeada condoreira (ou </a:t>
            </a:r>
            <a:r>
              <a:rPr lang="pt-BR" sz="4400" dirty="0" err="1">
                <a:solidFill>
                  <a:schemeClr val="tx1">
                    <a:lumMod val="95000"/>
                    <a:lumOff val="5000"/>
                  </a:schemeClr>
                </a:solidFill>
                <a:latin typeface="Times New Roman" panose="02020603050405020304" pitchFamily="18" charset="0"/>
                <a:cs typeface="Times New Roman" panose="02020603050405020304" pitchFamily="18" charset="0"/>
              </a:rPr>
              <a:t>condoreirismo</a:t>
            </a:r>
            <a:r>
              <a:rPr lang="pt-BR" sz="4400" dirty="0">
                <a:solidFill>
                  <a:schemeClr val="tx1">
                    <a:lumMod val="95000"/>
                    <a:lumOff val="5000"/>
                  </a:schemeClr>
                </a:solidFill>
                <a:latin typeface="Times New Roman" panose="02020603050405020304" pitchFamily="18" charset="0"/>
                <a:cs typeface="Times New Roman" panose="02020603050405020304" pitchFamily="18" charset="0"/>
              </a:rPr>
              <a:t>). Vejamos as características de cada uma delas:</a:t>
            </a:r>
          </a:p>
        </p:txBody>
      </p:sp>
    </p:spTree>
    <p:extLst>
      <p:ext uri="{BB962C8B-B14F-4D97-AF65-F5344CB8AC3E}">
        <p14:creationId xmlns:p14="http://schemas.microsoft.com/office/powerpoint/2010/main" val="372769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r>
              <a:rPr lang="pt-BR" sz="4400" dirty="0">
                <a:solidFill>
                  <a:schemeClr val="tx1">
                    <a:lumMod val="95000"/>
                    <a:lumOff val="5000"/>
                  </a:schemeClr>
                </a:solidFill>
                <a:latin typeface="Times New Roman" panose="02020603050405020304" pitchFamily="18" charset="0"/>
                <a:cs typeface="Times New Roman" panose="02020603050405020304" pitchFamily="18" charset="0"/>
              </a:rPr>
              <a:t>Primeira geração: </a:t>
            </a:r>
            <a:r>
              <a:rPr lang="pt-BR" sz="4400" dirty="0">
                <a:latin typeface="Times New Roman" panose="02020603050405020304" pitchFamily="18" charset="0"/>
                <a:cs typeface="Times New Roman" panose="02020603050405020304" pitchFamily="18" charset="0"/>
              </a:rPr>
              <a:t>Nessa geração, os temas principais giram em torno da nova pátria, com menções ao passado histórico do país. Também estão presentes temas como natureza e a exaltação do índio, considerado o herói nacional por excelência, que deu nome à geração. O mito do bom selvagem, de Rousseau, é aqui traduzido na figura do índio que, além de valente e defensor da sua terra, é livre e incorruptível. Seus principais autores são Gonçalves de Magalhães e Gonçalves Dias.</a:t>
            </a:r>
            <a:endParaRPr lang="pt-BR" sz="4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8648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Gonçalves de Magalhães (1811-1882) é autor, além de “Suspiros poéticos e saudades”, da obra “Confederação dos Tamoios” (1856), poema em dez cantos, inspirado nos poemas épicos, em que versa sobre a rebelião dos indígenas contra os colonizadores portugueses ocorrida entre os anos de 1554 e 1567. Nele, o poeta mostra os índios como bravos guerreiros empenhados na defesa de sua terra, denotando um forte sentimento nacionalista.</a:t>
            </a:r>
            <a:endParaRPr lang="pt-BR" sz="4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2437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alphaModFix amt="53000"/>
          </a:blip>
          <a:tile tx="0" ty="0" sx="100000" sy="100000" flip="none" algn="tl"/>
        </a:blipFill>
        <a:effectLst/>
      </p:bgPr>
    </p:bg>
    <p:spTree>
      <p:nvGrpSpPr>
        <p:cNvPr id="1" name=""/>
        <p:cNvGrpSpPr/>
        <p:nvPr/>
      </p:nvGrpSpPr>
      <p:grpSpPr>
        <a:xfrm>
          <a:off x="0" y="0"/>
          <a:ext cx="0" cy="0"/>
          <a:chOff x="0" y="0"/>
          <a:chExt cx="0" cy="0"/>
        </a:xfrm>
      </p:grpSpPr>
      <p:sp>
        <p:nvSpPr>
          <p:cNvPr id="7" name="Espaço Reservado para Conteúdo 6"/>
          <p:cNvSpPr>
            <a:spLocks noGrp="1"/>
          </p:cNvSpPr>
          <p:nvPr>
            <p:ph idx="1"/>
          </p:nvPr>
        </p:nvSpPr>
        <p:spPr>
          <a:xfrm>
            <a:off x="141667" y="140678"/>
            <a:ext cx="11912957" cy="6594974"/>
          </a:xfrm>
        </p:spPr>
        <p:txBody>
          <a:bodyPr>
            <a:noAutofit/>
          </a:bodyPr>
          <a:lstStyle/>
          <a:p>
            <a:pPr marL="0" indent="0" algn="ctr">
              <a:buNone/>
            </a:pPr>
            <a:endParaRPr lang="pt-BR" sz="4400" dirty="0">
              <a:latin typeface="Times New Roman" panose="02020603050405020304" pitchFamily="18" charset="0"/>
              <a:cs typeface="Times New Roman" panose="02020603050405020304" pitchFamily="18" charset="0"/>
            </a:endParaRPr>
          </a:p>
          <a:p>
            <a:pPr marL="0" indent="0" algn="ctr">
              <a:buNone/>
            </a:pPr>
            <a:r>
              <a:rPr lang="pt-BR" sz="4400" dirty="0">
                <a:latin typeface="Times New Roman" panose="02020603050405020304" pitchFamily="18" charset="0"/>
                <a:cs typeface="Times New Roman" panose="02020603050405020304" pitchFamily="18" charset="0"/>
              </a:rPr>
              <a:t>Gonçalves Dias (1823-1864) é considerado o primeiro poeta de fato brasileiro por dar vazão aos sentimentos de um povo com relação à pátria. Em 1843 escreveu seu famoso poema  “Canção do Exílio”, onde se percebe algumas das principais características do Romantismo: saudosismo, nacionalismo, exaltação da natureza, visão idealizada da pátria e religiosidade.</a:t>
            </a:r>
            <a:endParaRPr lang="pt-BR" sz="4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22687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1838</Words>
  <Application>Microsoft Office PowerPoint</Application>
  <PresentationFormat>Widescreen</PresentationFormat>
  <Paragraphs>85</Paragraphs>
  <Slides>46</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46</vt:i4>
      </vt:variant>
    </vt:vector>
  </HeadingPairs>
  <TitlesOfParts>
    <vt:vector size="51" baseType="lpstr">
      <vt:lpstr>Arial</vt:lpstr>
      <vt:lpstr>Calibri</vt:lpstr>
      <vt:lpstr>Calibri Light</vt:lpstr>
      <vt:lpstr>Times New Roman</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dc:creator>
  <cp:lastModifiedBy>RENATO</cp:lastModifiedBy>
  <cp:revision>125</cp:revision>
  <dcterms:created xsi:type="dcterms:W3CDTF">2018-04-04T19:12:54Z</dcterms:created>
  <dcterms:modified xsi:type="dcterms:W3CDTF">2019-08-12T20:39:18Z</dcterms:modified>
</cp:coreProperties>
</file>