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426" y="-7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9" name="Subtítulo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t-BR" smtClean="0"/>
              <a:t>Clique para editar o estilo do subtítulo mestre</a:t>
            </a:r>
            <a:endParaRPr kumimoji="0" lang="en-US"/>
          </a:p>
        </p:txBody>
      </p:sp>
      <p:sp>
        <p:nvSpPr>
          <p:cNvPr id="28" name="Título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pt-BR" smtClean="0"/>
              <a:t>Clique para editar o título mestre</a:t>
            </a:r>
            <a:endParaRPr kumimoji="0" lang="en-US"/>
          </a:p>
        </p:txBody>
      </p:sp>
      <p:cxnSp>
        <p:nvCxnSpPr>
          <p:cNvPr id="8" name="Conector reto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Conector reto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Elipse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dirty="0"/>
          </a:p>
        </p:txBody>
      </p:sp>
      <p:sp>
        <p:nvSpPr>
          <p:cNvPr id="15" name="Espaço Reservado para Data 14"/>
          <p:cNvSpPr>
            <a:spLocks noGrp="1"/>
          </p:cNvSpPr>
          <p:nvPr>
            <p:ph type="dt" sz="half" idx="10"/>
          </p:nvPr>
        </p:nvSpPr>
        <p:spPr/>
        <p:txBody>
          <a:bodyPr/>
          <a:lstStyle/>
          <a:p>
            <a:fld id="{629E0574-646F-4454-9411-25AFA379D28F}" type="datetimeFigureOut">
              <a:rPr lang="pt-BR" smtClean="0"/>
              <a:t>15/04/2020</a:t>
            </a:fld>
            <a:endParaRPr lang="pt-BR" dirty="0"/>
          </a:p>
        </p:txBody>
      </p:sp>
      <p:sp>
        <p:nvSpPr>
          <p:cNvPr id="16" name="Espaço Reservado para Número de Slide 15"/>
          <p:cNvSpPr>
            <a:spLocks noGrp="1"/>
          </p:cNvSpPr>
          <p:nvPr>
            <p:ph type="sldNum" sz="quarter" idx="11"/>
          </p:nvPr>
        </p:nvSpPr>
        <p:spPr/>
        <p:txBody>
          <a:bodyPr/>
          <a:lstStyle/>
          <a:p>
            <a:fld id="{5501EACD-4E64-4910-8CDA-88FA39B4DA8F}" type="slidenum">
              <a:rPr lang="pt-BR" smtClean="0"/>
              <a:t>‹nº›</a:t>
            </a:fld>
            <a:endParaRPr lang="pt-BR" dirty="0"/>
          </a:p>
        </p:txBody>
      </p:sp>
      <p:sp>
        <p:nvSpPr>
          <p:cNvPr id="17" name="Espaço Reservado para Rodapé 16"/>
          <p:cNvSpPr>
            <a:spLocks noGrp="1"/>
          </p:cNvSpPr>
          <p:nvPr>
            <p:ph type="ftr" sz="quarter" idx="12"/>
          </p:nvPr>
        </p:nvSpPr>
        <p:spPr/>
        <p:txBody>
          <a:bodyPr/>
          <a:lstStyle/>
          <a:p>
            <a:endParaRPr lang="pt-B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BR" smtClean="0"/>
              <a:t>Clique para editar o título mestre</a:t>
            </a:r>
            <a:endParaRPr kumimoji="0" lang="en-US"/>
          </a:p>
        </p:txBody>
      </p:sp>
      <p:sp>
        <p:nvSpPr>
          <p:cNvPr id="3" name="Espaço Reservado para Texto Vertical 2"/>
          <p:cNvSpPr>
            <a:spLocks noGrp="1"/>
          </p:cNvSpPr>
          <p:nvPr>
            <p:ph type="body" orient="vert" idx="1"/>
          </p:nvPr>
        </p:nvSpPr>
        <p:spPr/>
        <p:txBody>
          <a:bodyPr vert="eaVert"/>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p>
            <a:fld id="{629E0574-646F-4454-9411-25AFA379D28F}" type="datetimeFigureOut">
              <a:rPr lang="pt-BR" smtClean="0"/>
              <a:t>15/04/2020</a:t>
            </a:fld>
            <a:endParaRPr lang="pt-BR" dirty="0"/>
          </a:p>
        </p:txBody>
      </p:sp>
      <p:sp>
        <p:nvSpPr>
          <p:cNvPr id="5" name="Espaço Reservado para Rodapé 4"/>
          <p:cNvSpPr>
            <a:spLocks noGrp="1"/>
          </p:cNvSpPr>
          <p:nvPr>
            <p:ph type="ftr" sz="quarter" idx="11"/>
          </p:nvPr>
        </p:nvSpPr>
        <p:spPr/>
        <p:txBody>
          <a:bodyPr/>
          <a:lstStyle/>
          <a:p>
            <a:endParaRPr lang="pt-BR" dirty="0"/>
          </a:p>
        </p:txBody>
      </p:sp>
      <p:sp>
        <p:nvSpPr>
          <p:cNvPr id="6" name="Espaço Reservado para Número de Slide 5"/>
          <p:cNvSpPr>
            <a:spLocks noGrp="1"/>
          </p:cNvSpPr>
          <p:nvPr>
            <p:ph type="sldNum" sz="quarter" idx="12"/>
          </p:nvPr>
        </p:nvSpPr>
        <p:spPr/>
        <p:txBody>
          <a:bodyPr/>
          <a:lstStyle/>
          <a:p>
            <a:fld id="{5501EACD-4E64-4910-8CDA-88FA39B4DA8F}" type="slidenum">
              <a:rPr lang="pt-BR" smtClean="0"/>
              <a:t>‹nº›</a:t>
            </a:fld>
            <a:endParaRPr lang="pt-B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kumimoji="0" lang="pt-BR" smtClean="0"/>
              <a:t>Clique para editar o título mestre</a:t>
            </a:r>
            <a:endParaRPr kumimoji="0" lang="en-US"/>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p>
            <a:fld id="{629E0574-646F-4454-9411-25AFA379D28F}" type="datetimeFigureOut">
              <a:rPr lang="pt-BR" smtClean="0"/>
              <a:t>15/04/2020</a:t>
            </a:fld>
            <a:endParaRPr lang="pt-BR" dirty="0"/>
          </a:p>
        </p:txBody>
      </p:sp>
      <p:sp>
        <p:nvSpPr>
          <p:cNvPr id="5" name="Espaço Reservado para Rodapé 4"/>
          <p:cNvSpPr>
            <a:spLocks noGrp="1"/>
          </p:cNvSpPr>
          <p:nvPr>
            <p:ph type="ftr" sz="quarter" idx="11"/>
          </p:nvPr>
        </p:nvSpPr>
        <p:spPr/>
        <p:txBody>
          <a:bodyPr/>
          <a:lstStyle/>
          <a:p>
            <a:endParaRPr lang="pt-BR" dirty="0"/>
          </a:p>
        </p:txBody>
      </p:sp>
      <p:sp>
        <p:nvSpPr>
          <p:cNvPr id="6" name="Espaço Reservado para Número de Slide 5"/>
          <p:cNvSpPr>
            <a:spLocks noGrp="1"/>
          </p:cNvSpPr>
          <p:nvPr>
            <p:ph type="sldNum" sz="quarter" idx="12"/>
          </p:nvPr>
        </p:nvSpPr>
        <p:spPr/>
        <p:txBody>
          <a:bodyPr/>
          <a:lstStyle/>
          <a:p>
            <a:fld id="{5501EACD-4E64-4910-8CDA-88FA39B4DA8F}" type="slidenum">
              <a:rPr lang="pt-BR" smtClean="0"/>
              <a:t>‹nº›</a:t>
            </a:fld>
            <a:endParaRPr lang="pt-B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9" name="Espaço Reservado para Conteúdo 8"/>
          <p:cNvSpPr>
            <a:spLocks noGrp="1"/>
          </p:cNvSpPr>
          <p:nvPr>
            <p:ph idx="1"/>
          </p:nvPr>
        </p:nvSpPr>
        <p:spPr>
          <a:xfrm>
            <a:off x="457200" y="1524000"/>
            <a:ext cx="8229600" cy="4572000"/>
          </a:xfrm>
        </p:spPr>
        <p:txBody>
          <a:bodyPr/>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14" name="Espaço Reservado para Data 13"/>
          <p:cNvSpPr>
            <a:spLocks noGrp="1"/>
          </p:cNvSpPr>
          <p:nvPr>
            <p:ph type="dt" sz="half" idx="14"/>
          </p:nvPr>
        </p:nvSpPr>
        <p:spPr/>
        <p:txBody>
          <a:bodyPr/>
          <a:lstStyle/>
          <a:p>
            <a:fld id="{629E0574-646F-4454-9411-25AFA379D28F}" type="datetimeFigureOut">
              <a:rPr lang="pt-BR" smtClean="0"/>
              <a:t>15/04/2020</a:t>
            </a:fld>
            <a:endParaRPr lang="pt-BR" dirty="0"/>
          </a:p>
        </p:txBody>
      </p:sp>
      <p:sp>
        <p:nvSpPr>
          <p:cNvPr id="15" name="Espaço Reservado para Número de Slide 14"/>
          <p:cNvSpPr>
            <a:spLocks noGrp="1"/>
          </p:cNvSpPr>
          <p:nvPr>
            <p:ph type="sldNum" sz="quarter" idx="15"/>
          </p:nvPr>
        </p:nvSpPr>
        <p:spPr/>
        <p:txBody>
          <a:bodyPr/>
          <a:lstStyle>
            <a:lvl1pPr algn="ctr">
              <a:defRPr/>
            </a:lvl1pPr>
          </a:lstStyle>
          <a:p>
            <a:fld id="{5501EACD-4E64-4910-8CDA-88FA39B4DA8F}" type="slidenum">
              <a:rPr lang="pt-BR" smtClean="0"/>
              <a:t>‹nº›</a:t>
            </a:fld>
            <a:endParaRPr lang="pt-BR" dirty="0"/>
          </a:p>
        </p:txBody>
      </p:sp>
      <p:sp>
        <p:nvSpPr>
          <p:cNvPr id="16" name="Espaço Reservado para Rodapé 15"/>
          <p:cNvSpPr>
            <a:spLocks noGrp="1"/>
          </p:cNvSpPr>
          <p:nvPr>
            <p:ph type="ftr" sz="quarter" idx="16"/>
          </p:nvPr>
        </p:nvSpPr>
        <p:spPr/>
        <p:txBody>
          <a:bodyPr/>
          <a:lstStyle/>
          <a:p>
            <a:endParaRPr lang="pt-BR" dirty="0"/>
          </a:p>
        </p:txBody>
      </p:sp>
      <p:sp>
        <p:nvSpPr>
          <p:cNvPr id="17" name="Título 16"/>
          <p:cNvSpPr>
            <a:spLocks noGrp="1"/>
          </p:cNvSpPr>
          <p:nvPr>
            <p:ph type="title"/>
          </p:nvPr>
        </p:nvSpPr>
        <p:spPr/>
        <p:txBody>
          <a:bodyPr rtlCol="0" anchor="b" anchorCtr="0"/>
          <a:lstStyle/>
          <a:p>
            <a:r>
              <a:rPr kumimoji="0" lang="pt-BR" smtClean="0"/>
              <a:t>Clique para editar o título mestre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4" name="Espaço Reservado para Data 3"/>
          <p:cNvSpPr>
            <a:spLocks noGrp="1"/>
          </p:cNvSpPr>
          <p:nvPr>
            <p:ph type="dt" sz="half" idx="10"/>
          </p:nvPr>
        </p:nvSpPr>
        <p:spPr/>
        <p:txBody>
          <a:bodyPr/>
          <a:lstStyle/>
          <a:p>
            <a:fld id="{629E0574-646F-4454-9411-25AFA379D28F}" type="datetimeFigureOut">
              <a:rPr lang="pt-BR" smtClean="0"/>
              <a:t>15/04/2020</a:t>
            </a:fld>
            <a:endParaRPr lang="pt-BR" dirty="0"/>
          </a:p>
        </p:txBody>
      </p:sp>
      <p:sp>
        <p:nvSpPr>
          <p:cNvPr id="5" name="Espaço Reservado para Rodapé 4"/>
          <p:cNvSpPr>
            <a:spLocks noGrp="1"/>
          </p:cNvSpPr>
          <p:nvPr>
            <p:ph type="ftr" sz="quarter" idx="11"/>
          </p:nvPr>
        </p:nvSpPr>
        <p:spPr/>
        <p:txBody>
          <a:bodyPr/>
          <a:lstStyle/>
          <a:p>
            <a:endParaRPr lang="pt-BR" dirty="0"/>
          </a:p>
        </p:txBody>
      </p:sp>
      <p:sp>
        <p:nvSpPr>
          <p:cNvPr id="6" name="Espaço Reservado para Número de Slide 5"/>
          <p:cNvSpPr>
            <a:spLocks noGrp="1"/>
          </p:cNvSpPr>
          <p:nvPr>
            <p:ph type="sldNum" sz="quarter" idx="12"/>
          </p:nvPr>
        </p:nvSpPr>
        <p:spPr/>
        <p:txBody>
          <a:bodyPr/>
          <a:lstStyle/>
          <a:p>
            <a:fld id="{5501EACD-4E64-4910-8CDA-88FA39B4DA8F}" type="slidenum">
              <a:rPr lang="pt-BR" smtClean="0"/>
              <a:t>‹nº›</a:t>
            </a:fld>
            <a:endParaRPr lang="pt-BR" dirty="0"/>
          </a:p>
        </p:txBody>
      </p:sp>
      <p:sp>
        <p:nvSpPr>
          <p:cNvPr id="2" name="Título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pt-BR" smtClean="0"/>
              <a:t>Clique para editar o título mestre</a:t>
            </a:r>
            <a:endParaRPr kumimoji="0" lang="en-US"/>
          </a:p>
        </p:txBody>
      </p:sp>
      <p:sp>
        <p:nvSpPr>
          <p:cNvPr id="3" name="Espaço Reservado para Texto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t-BR" smtClean="0"/>
              <a:t>Clique para editar o texto mestre</a:t>
            </a:r>
          </a:p>
        </p:txBody>
      </p:sp>
      <p:cxnSp>
        <p:nvCxnSpPr>
          <p:cNvPr id="7" name="Conector reto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5" name="Espaço Reservado para Data 4"/>
          <p:cNvSpPr>
            <a:spLocks noGrp="1"/>
          </p:cNvSpPr>
          <p:nvPr>
            <p:ph type="dt" sz="half" idx="10"/>
          </p:nvPr>
        </p:nvSpPr>
        <p:spPr/>
        <p:txBody>
          <a:bodyPr/>
          <a:lstStyle/>
          <a:p>
            <a:fld id="{629E0574-646F-4454-9411-25AFA379D28F}" type="datetimeFigureOut">
              <a:rPr lang="pt-BR" smtClean="0"/>
              <a:t>15/04/2020</a:t>
            </a:fld>
            <a:endParaRPr lang="pt-BR" dirty="0"/>
          </a:p>
        </p:txBody>
      </p:sp>
      <p:sp>
        <p:nvSpPr>
          <p:cNvPr id="6" name="Espaço Reservado para Rodapé 5"/>
          <p:cNvSpPr>
            <a:spLocks noGrp="1"/>
          </p:cNvSpPr>
          <p:nvPr>
            <p:ph type="ftr" sz="quarter" idx="11"/>
          </p:nvPr>
        </p:nvSpPr>
        <p:spPr/>
        <p:txBody>
          <a:bodyPr/>
          <a:lstStyle/>
          <a:p>
            <a:endParaRPr lang="pt-BR" dirty="0"/>
          </a:p>
        </p:txBody>
      </p:sp>
      <p:sp>
        <p:nvSpPr>
          <p:cNvPr id="7" name="Espaço Reservado para Número de Slide 6"/>
          <p:cNvSpPr>
            <a:spLocks noGrp="1"/>
          </p:cNvSpPr>
          <p:nvPr>
            <p:ph type="sldNum" sz="quarter" idx="12"/>
          </p:nvPr>
        </p:nvSpPr>
        <p:spPr/>
        <p:txBody>
          <a:bodyPr/>
          <a:lstStyle/>
          <a:p>
            <a:fld id="{5501EACD-4E64-4910-8CDA-88FA39B4DA8F}" type="slidenum">
              <a:rPr lang="pt-BR" smtClean="0"/>
              <a:t>‹nº›</a:t>
            </a:fld>
            <a:endParaRPr lang="pt-BR" dirty="0"/>
          </a:p>
        </p:txBody>
      </p:sp>
      <p:sp>
        <p:nvSpPr>
          <p:cNvPr id="2" name="Título 1"/>
          <p:cNvSpPr>
            <a:spLocks noGrp="1"/>
          </p:cNvSpPr>
          <p:nvPr>
            <p:ph type="title"/>
          </p:nvPr>
        </p:nvSpPr>
        <p:spPr/>
        <p:txBody>
          <a:bodyPr/>
          <a:lstStyle/>
          <a:p>
            <a:r>
              <a:rPr kumimoji="0" lang="pt-BR" smtClean="0"/>
              <a:t>Clique para editar o título mestre</a:t>
            </a:r>
            <a:endParaRPr kumimoji="0" lang="en-US"/>
          </a:p>
        </p:txBody>
      </p:sp>
      <p:sp>
        <p:nvSpPr>
          <p:cNvPr id="11" name="Espaço Reservado para Conteúdo 10"/>
          <p:cNvSpPr>
            <a:spLocks noGrp="1"/>
          </p:cNvSpPr>
          <p:nvPr>
            <p:ph sz="half" idx="1"/>
          </p:nvPr>
        </p:nvSpPr>
        <p:spPr>
          <a:xfrm>
            <a:off x="457200" y="1524000"/>
            <a:ext cx="4059936" cy="4572000"/>
          </a:xfrm>
        </p:spPr>
        <p:txBody>
          <a:bodyPr/>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13" name="Espaço Reservado para Conteúdo 12"/>
          <p:cNvSpPr>
            <a:spLocks noGrp="1"/>
          </p:cNvSpPr>
          <p:nvPr>
            <p:ph sz="half" idx="2"/>
          </p:nvPr>
        </p:nvSpPr>
        <p:spPr>
          <a:xfrm>
            <a:off x="4648200" y="1524000"/>
            <a:ext cx="4059936" cy="4572000"/>
          </a:xfrm>
        </p:spPr>
        <p:txBody>
          <a:bodyPr/>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9" name="Espaço Reservado para Número de Slide 8"/>
          <p:cNvSpPr>
            <a:spLocks noGrp="1"/>
          </p:cNvSpPr>
          <p:nvPr>
            <p:ph type="sldNum" sz="quarter" idx="12"/>
          </p:nvPr>
        </p:nvSpPr>
        <p:spPr/>
        <p:txBody>
          <a:bodyPr/>
          <a:lstStyle/>
          <a:p>
            <a:fld id="{5501EACD-4E64-4910-8CDA-88FA39B4DA8F}" type="slidenum">
              <a:rPr lang="pt-BR" smtClean="0"/>
              <a:t>‹nº›</a:t>
            </a:fld>
            <a:endParaRPr lang="pt-BR" dirty="0"/>
          </a:p>
        </p:txBody>
      </p:sp>
      <p:sp>
        <p:nvSpPr>
          <p:cNvPr id="8" name="Espaço Reservado para Rodapé 7"/>
          <p:cNvSpPr>
            <a:spLocks noGrp="1"/>
          </p:cNvSpPr>
          <p:nvPr>
            <p:ph type="ftr" sz="quarter" idx="11"/>
          </p:nvPr>
        </p:nvSpPr>
        <p:spPr/>
        <p:txBody>
          <a:bodyPr/>
          <a:lstStyle/>
          <a:p>
            <a:endParaRPr lang="pt-BR" dirty="0"/>
          </a:p>
        </p:txBody>
      </p:sp>
      <p:sp>
        <p:nvSpPr>
          <p:cNvPr id="7" name="Espaço Reservado para Data 6"/>
          <p:cNvSpPr>
            <a:spLocks noGrp="1"/>
          </p:cNvSpPr>
          <p:nvPr>
            <p:ph type="dt" sz="half" idx="10"/>
          </p:nvPr>
        </p:nvSpPr>
        <p:spPr/>
        <p:txBody>
          <a:bodyPr/>
          <a:lstStyle/>
          <a:p>
            <a:fld id="{629E0574-646F-4454-9411-25AFA379D28F}" type="datetimeFigureOut">
              <a:rPr lang="pt-BR" smtClean="0"/>
              <a:t>15/04/2020</a:t>
            </a:fld>
            <a:endParaRPr lang="pt-BR" dirty="0"/>
          </a:p>
        </p:txBody>
      </p:sp>
      <p:sp>
        <p:nvSpPr>
          <p:cNvPr id="3" name="Espaço Reservado para Texto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pt-BR" smtClean="0"/>
              <a:t>Clique para editar o texto mestre</a:t>
            </a:r>
          </a:p>
        </p:txBody>
      </p:sp>
      <p:sp>
        <p:nvSpPr>
          <p:cNvPr id="32" name="Espaço Reservado para Conteúdo 31"/>
          <p:cNvSpPr>
            <a:spLocks noGrp="1"/>
          </p:cNvSpPr>
          <p:nvPr>
            <p:ph sz="half" idx="2"/>
          </p:nvPr>
        </p:nvSpPr>
        <p:spPr>
          <a:xfrm>
            <a:off x="457200" y="2201896"/>
            <a:ext cx="4038600" cy="3913632"/>
          </a:xfrm>
        </p:spPr>
        <p:txBody>
          <a:bodyPr/>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34" name="Espaço Reservado para Conteúdo 33"/>
          <p:cNvSpPr>
            <a:spLocks noGrp="1"/>
          </p:cNvSpPr>
          <p:nvPr>
            <p:ph sz="quarter" idx="4"/>
          </p:nvPr>
        </p:nvSpPr>
        <p:spPr>
          <a:xfrm>
            <a:off x="4649788" y="2201896"/>
            <a:ext cx="4038600" cy="3913632"/>
          </a:xfrm>
        </p:spPr>
        <p:txBody>
          <a:bodyPr/>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2" name="Título 1"/>
          <p:cNvSpPr>
            <a:spLocks noGrp="1"/>
          </p:cNvSpPr>
          <p:nvPr>
            <p:ph type="title"/>
          </p:nvPr>
        </p:nvSpPr>
        <p:spPr>
          <a:xfrm>
            <a:off x="457200" y="155448"/>
            <a:ext cx="8229600" cy="1143000"/>
          </a:xfrm>
        </p:spPr>
        <p:txBody>
          <a:bodyPr anchor="b" anchorCtr="0"/>
          <a:lstStyle>
            <a:lvl1pPr>
              <a:defRPr/>
            </a:lvl1pPr>
          </a:lstStyle>
          <a:p>
            <a:r>
              <a:rPr kumimoji="0" lang="pt-BR" smtClean="0"/>
              <a:t>Clique para editar o título mestre</a:t>
            </a:r>
            <a:endParaRPr kumimoji="0" lang="en-US"/>
          </a:p>
        </p:txBody>
      </p:sp>
      <p:sp>
        <p:nvSpPr>
          <p:cNvPr id="12" name="Espaço Reservado para Texto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pt-BR" smtClean="0"/>
              <a:t>Clique para editar o texto mestre</a:t>
            </a:r>
          </a:p>
        </p:txBody>
      </p:sp>
      <p:cxnSp>
        <p:nvCxnSpPr>
          <p:cNvPr id="10" name="Conector reto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Conector reto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3" name="Espaço Reservado para Data 2"/>
          <p:cNvSpPr>
            <a:spLocks noGrp="1"/>
          </p:cNvSpPr>
          <p:nvPr>
            <p:ph type="dt" sz="half" idx="10"/>
          </p:nvPr>
        </p:nvSpPr>
        <p:spPr/>
        <p:txBody>
          <a:bodyPr/>
          <a:lstStyle/>
          <a:p>
            <a:fld id="{629E0574-646F-4454-9411-25AFA379D28F}" type="datetimeFigureOut">
              <a:rPr lang="pt-BR" smtClean="0"/>
              <a:t>15/04/2020</a:t>
            </a:fld>
            <a:endParaRPr lang="pt-BR" dirty="0"/>
          </a:p>
        </p:txBody>
      </p:sp>
      <p:sp>
        <p:nvSpPr>
          <p:cNvPr id="4" name="Espaço Reservado para Rodapé 3"/>
          <p:cNvSpPr>
            <a:spLocks noGrp="1"/>
          </p:cNvSpPr>
          <p:nvPr>
            <p:ph type="ftr" sz="quarter" idx="11"/>
          </p:nvPr>
        </p:nvSpPr>
        <p:spPr/>
        <p:txBody>
          <a:bodyPr/>
          <a:lstStyle/>
          <a:p>
            <a:endParaRPr lang="pt-BR" dirty="0"/>
          </a:p>
        </p:txBody>
      </p:sp>
      <p:sp>
        <p:nvSpPr>
          <p:cNvPr id="5" name="Espaço Reservado para Número de Slide 4"/>
          <p:cNvSpPr>
            <a:spLocks noGrp="1"/>
          </p:cNvSpPr>
          <p:nvPr>
            <p:ph type="sldNum" sz="quarter" idx="12"/>
          </p:nvPr>
        </p:nvSpPr>
        <p:spPr/>
        <p:txBody>
          <a:bodyPr/>
          <a:lstStyle/>
          <a:p>
            <a:fld id="{5501EACD-4E64-4910-8CDA-88FA39B4DA8F}" type="slidenum">
              <a:rPr lang="pt-BR" smtClean="0"/>
              <a:t>‹nº›</a:t>
            </a:fld>
            <a:endParaRPr lang="pt-BR" dirty="0"/>
          </a:p>
        </p:txBody>
      </p:sp>
      <p:sp>
        <p:nvSpPr>
          <p:cNvPr id="2" name="Título 1"/>
          <p:cNvSpPr>
            <a:spLocks noGrp="1"/>
          </p:cNvSpPr>
          <p:nvPr>
            <p:ph type="title"/>
          </p:nvPr>
        </p:nvSpPr>
        <p:spPr/>
        <p:txBody>
          <a:bodyPr/>
          <a:lstStyle/>
          <a:p>
            <a:r>
              <a:rPr kumimoji="0" lang="pt-BR" smtClean="0"/>
              <a:t>Clique para editar o título mestre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629E0574-646F-4454-9411-25AFA379D28F}" type="datetimeFigureOut">
              <a:rPr lang="pt-BR" smtClean="0"/>
              <a:t>15/04/2020</a:t>
            </a:fld>
            <a:endParaRPr lang="pt-BR" dirty="0"/>
          </a:p>
        </p:txBody>
      </p:sp>
      <p:sp>
        <p:nvSpPr>
          <p:cNvPr id="3" name="Espaço Reservado para Rodapé 2"/>
          <p:cNvSpPr>
            <a:spLocks noGrp="1"/>
          </p:cNvSpPr>
          <p:nvPr>
            <p:ph type="ftr" sz="quarter" idx="11"/>
          </p:nvPr>
        </p:nvSpPr>
        <p:spPr/>
        <p:txBody>
          <a:bodyPr/>
          <a:lstStyle/>
          <a:p>
            <a:endParaRPr lang="pt-BR" dirty="0"/>
          </a:p>
        </p:txBody>
      </p:sp>
      <p:sp>
        <p:nvSpPr>
          <p:cNvPr id="4" name="Espaço Reservado para Número de Slide 3"/>
          <p:cNvSpPr>
            <a:spLocks noGrp="1"/>
          </p:cNvSpPr>
          <p:nvPr>
            <p:ph type="sldNum" sz="quarter" idx="12"/>
          </p:nvPr>
        </p:nvSpPr>
        <p:spPr/>
        <p:txBody>
          <a:bodyPr/>
          <a:lstStyle/>
          <a:p>
            <a:fld id="{5501EACD-4E64-4910-8CDA-88FA39B4DA8F}" type="slidenum">
              <a:rPr lang="pt-BR" smtClean="0"/>
              <a:t>‹nº›</a:t>
            </a:fld>
            <a:endParaRPr lang="pt-B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29" name="Espaço Reservado para Conteúdo 28"/>
          <p:cNvSpPr>
            <a:spLocks noGrp="1"/>
          </p:cNvSpPr>
          <p:nvPr>
            <p:ph sz="quarter" idx="1"/>
          </p:nvPr>
        </p:nvSpPr>
        <p:spPr>
          <a:xfrm>
            <a:off x="457200" y="457200"/>
            <a:ext cx="6248400" cy="5715000"/>
          </a:xfrm>
        </p:spPr>
        <p:txBody>
          <a:bodyPr/>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3" name="Espaço Reservado para Texto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pt-BR" smtClean="0"/>
              <a:t>Clique para editar o texto mestre</a:t>
            </a:r>
          </a:p>
        </p:txBody>
      </p:sp>
      <p:sp>
        <p:nvSpPr>
          <p:cNvPr id="31" name="Título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pt-BR" smtClean="0"/>
              <a:t>Clique para editar o título mestre</a:t>
            </a:r>
            <a:endParaRPr kumimoji="0" lang="en-US"/>
          </a:p>
        </p:txBody>
      </p:sp>
      <p:sp>
        <p:nvSpPr>
          <p:cNvPr id="8" name="Espaço Reservado para Data 7"/>
          <p:cNvSpPr>
            <a:spLocks noGrp="1"/>
          </p:cNvSpPr>
          <p:nvPr>
            <p:ph type="dt" sz="half" idx="14"/>
          </p:nvPr>
        </p:nvSpPr>
        <p:spPr/>
        <p:txBody>
          <a:bodyPr/>
          <a:lstStyle/>
          <a:p>
            <a:fld id="{629E0574-646F-4454-9411-25AFA379D28F}" type="datetimeFigureOut">
              <a:rPr lang="pt-BR" smtClean="0"/>
              <a:t>15/04/2020</a:t>
            </a:fld>
            <a:endParaRPr lang="pt-BR" dirty="0"/>
          </a:p>
        </p:txBody>
      </p:sp>
      <p:sp>
        <p:nvSpPr>
          <p:cNvPr id="9" name="Espaço Reservado para Número de Slide 8"/>
          <p:cNvSpPr>
            <a:spLocks noGrp="1"/>
          </p:cNvSpPr>
          <p:nvPr>
            <p:ph type="sldNum" sz="quarter" idx="15"/>
          </p:nvPr>
        </p:nvSpPr>
        <p:spPr/>
        <p:txBody>
          <a:bodyPr/>
          <a:lstStyle/>
          <a:p>
            <a:fld id="{5501EACD-4E64-4910-8CDA-88FA39B4DA8F}" type="slidenum">
              <a:rPr lang="pt-BR" smtClean="0"/>
              <a:t>‹nº›</a:t>
            </a:fld>
            <a:endParaRPr lang="pt-BR" dirty="0"/>
          </a:p>
        </p:txBody>
      </p:sp>
      <p:sp>
        <p:nvSpPr>
          <p:cNvPr id="10" name="Espaço Reservado para Rodapé 9"/>
          <p:cNvSpPr>
            <a:spLocks noGrp="1"/>
          </p:cNvSpPr>
          <p:nvPr>
            <p:ph type="ftr" sz="quarter" idx="16"/>
          </p:nvPr>
        </p:nvSpPr>
        <p:spPr/>
        <p:txBody>
          <a:bodyPr/>
          <a:lstStyle/>
          <a:p>
            <a:endParaRPr lang="pt-B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pt-BR" smtClean="0"/>
              <a:t>Clique para editar o título mestre</a:t>
            </a:r>
            <a:endParaRPr kumimoji="0" lang="en-US"/>
          </a:p>
        </p:txBody>
      </p:sp>
      <p:sp>
        <p:nvSpPr>
          <p:cNvPr id="3" name="Espaço Reservado para Imagem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pt-BR" dirty="0" smtClean="0"/>
              <a:t>Clique no ícone para adicionar uma imagem</a:t>
            </a:r>
            <a:endParaRPr kumimoji="0" lang="en-US" dirty="0"/>
          </a:p>
        </p:txBody>
      </p:sp>
      <p:sp>
        <p:nvSpPr>
          <p:cNvPr id="4" name="Espaço Reservado para Texto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pt-BR" smtClean="0"/>
              <a:t>Clique para editar o texto mestre</a:t>
            </a:r>
          </a:p>
        </p:txBody>
      </p:sp>
      <p:sp>
        <p:nvSpPr>
          <p:cNvPr id="8" name="Espaço Reservado para Data 7"/>
          <p:cNvSpPr>
            <a:spLocks noGrp="1"/>
          </p:cNvSpPr>
          <p:nvPr>
            <p:ph type="dt" sz="half" idx="10"/>
          </p:nvPr>
        </p:nvSpPr>
        <p:spPr/>
        <p:txBody>
          <a:bodyPr/>
          <a:lstStyle/>
          <a:p>
            <a:fld id="{629E0574-646F-4454-9411-25AFA379D28F}" type="datetimeFigureOut">
              <a:rPr lang="pt-BR" smtClean="0"/>
              <a:t>15/04/2020</a:t>
            </a:fld>
            <a:endParaRPr lang="pt-BR" dirty="0"/>
          </a:p>
        </p:txBody>
      </p:sp>
      <p:sp>
        <p:nvSpPr>
          <p:cNvPr id="9" name="Espaço Reservado para Número de Slide 8"/>
          <p:cNvSpPr>
            <a:spLocks noGrp="1"/>
          </p:cNvSpPr>
          <p:nvPr>
            <p:ph type="sldNum" sz="quarter" idx="11"/>
          </p:nvPr>
        </p:nvSpPr>
        <p:spPr/>
        <p:txBody>
          <a:bodyPr/>
          <a:lstStyle/>
          <a:p>
            <a:fld id="{5501EACD-4E64-4910-8CDA-88FA39B4DA8F}" type="slidenum">
              <a:rPr lang="pt-BR" smtClean="0"/>
              <a:t>‹nº›</a:t>
            </a:fld>
            <a:endParaRPr lang="pt-BR" dirty="0"/>
          </a:p>
        </p:txBody>
      </p:sp>
      <p:sp>
        <p:nvSpPr>
          <p:cNvPr id="10" name="Espaço Reservado para Rodapé 9"/>
          <p:cNvSpPr>
            <a:spLocks noGrp="1"/>
          </p:cNvSpPr>
          <p:nvPr>
            <p:ph type="ftr" sz="quarter" idx="12"/>
          </p:nvPr>
        </p:nvSpPr>
        <p:spPr/>
        <p:txBody>
          <a:bodyPr/>
          <a:lstStyle/>
          <a:p>
            <a:endParaRPr lang="pt-B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Espaço Reservado para Texto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pt-BR" smtClean="0"/>
              <a:t>Clique para editar o texto mestre</a:t>
            </a:r>
          </a:p>
          <a:p>
            <a:pPr lvl="1" eaLnBrk="1" latinLnBrk="0" hangingPunct="1"/>
            <a:r>
              <a:rPr kumimoji="0" lang="pt-BR" smtClean="0"/>
              <a:t>Segundo nível</a:t>
            </a:r>
          </a:p>
          <a:p>
            <a:pPr lvl="2" eaLnBrk="1" latinLnBrk="0" hangingPunct="1"/>
            <a:r>
              <a:rPr kumimoji="0" lang="pt-BR" smtClean="0"/>
              <a:t>Terceiro nível</a:t>
            </a:r>
          </a:p>
          <a:p>
            <a:pPr lvl="3" eaLnBrk="1" latinLnBrk="0" hangingPunct="1"/>
            <a:r>
              <a:rPr kumimoji="0" lang="pt-BR" smtClean="0"/>
              <a:t>Quarto nível</a:t>
            </a:r>
          </a:p>
          <a:p>
            <a:pPr lvl="4" eaLnBrk="1" latinLnBrk="0" hangingPunct="1"/>
            <a:r>
              <a:rPr kumimoji="0" lang="pt-BR" smtClean="0"/>
              <a:t>Quinto nível</a:t>
            </a:r>
            <a:endParaRPr kumimoji="0" lang="en-US"/>
          </a:p>
        </p:txBody>
      </p:sp>
      <p:sp>
        <p:nvSpPr>
          <p:cNvPr id="24" name="Espaço Reservado para Data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629E0574-646F-4454-9411-25AFA379D28F}" type="datetimeFigureOut">
              <a:rPr lang="pt-BR" smtClean="0"/>
              <a:t>15/04/2020</a:t>
            </a:fld>
            <a:endParaRPr lang="pt-BR" dirty="0"/>
          </a:p>
        </p:txBody>
      </p:sp>
      <p:sp>
        <p:nvSpPr>
          <p:cNvPr id="10" name="Espaço Reservado para Rodapé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pt-BR" dirty="0"/>
          </a:p>
        </p:txBody>
      </p:sp>
      <p:sp>
        <p:nvSpPr>
          <p:cNvPr id="22" name="Espaço Reservado para Número de Slide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5501EACD-4E64-4910-8CDA-88FA39B4DA8F}" type="slidenum">
              <a:rPr lang="pt-BR" smtClean="0"/>
              <a:t>‹nº›</a:t>
            </a:fld>
            <a:endParaRPr lang="pt-BR" dirty="0"/>
          </a:p>
        </p:txBody>
      </p:sp>
      <p:sp>
        <p:nvSpPr>
          <p:cNvPr id="5" name="Espaço Reservado para Título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pt-BR" smtClean="0"/>
              <a:t>Clique para editar o título mestre</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539552" y="332656"/>
            <a:ext cx="8064896" cy="6192688"/>
          </a:xfrm>
        </p:spPr>
        <p:txBody>
          <a:bodyPr/>
          <a:lstStyle/>
          <a:p>
            <a:endParaRPr lang="pt-BR" dirty="0"/>
          </a:p>
        </p:txBody>
      </p:sp>
      <p:pic>
        <p:nvPicPr>
          <p:cNvPr id="4" name="Imagem 3" descr="Flecha Livros: Lima Barreto n'O Cemitério dos Vivos"/>
          <p:cNvPicPr/>
          <p:nvPr/>
        </p:nvPicPr>
        <p:blipFill>
          <a:blip r:embed="rId2">
            <a:extLst>
              <a:ext uri="{28A0092B-C50C-407E-A947-70E740481C1C}">
                <a14:useLocalDpi xmlns:a14="http://schemas.microsoft.com/office/drawing/2010/main" val="0"/>
              </a:ext>
            </a:extLst>
          </a:blip>
          <a:srcRect/>
          <a:stretch>
            <a:fillRect/>
          </a:stretch>
        </p:blipFill>
        <p:spPr bwMode="auto">
          <a:xfrm>
            <a:off x="3239643" y="2924944"/>
            <a:ext cx="2520280" cy="3240360"/>
          </a:xfrm>
          <a:prstGeom prst="rect">
            <a:avLst/>
          </a:prstGeom>
          <a:noFill/>
          <a:ln>
            <a:noFill/>
          </a:ln>
        </p:spPr>
      </p:pic>
      <p:pic>
        <p:nvPicPr>
          <p:cNvPr id="6" name="Imagem 5" descr="O Cemitério dos Vivos by Lima Barreto"/>
          <p:cNvPicPr/>
          <p:nvPr/>
        </p:nvPicPr>
        <p:blipFill>
          <a:blip r:embed="rId3">
            <a:extLst>
              <a:ext uri="{28A0092B-C50C-407E-A947-70E740481C1C}">
                <a14:useLocalDpi xmlns:a14="http://schemas.microsoft.com/office/drawing/2010/main" val="0"/>
              </a:ext>
            </a:extLst>
          </a:blip>
          <a:srcRect/>
          <a:stretch>
            <a:fillRect/>
          </a:stretch>
        </p:blipFill>
        <p:spPr bwMode="auto">
          <a:xfrm>
            <a:off x="467544" y="373894"/>
            <a:ext cx="2592288" cy="3672408"/>
          </a:xfrm>
          <a:prstGeom prst="rect">
            <a:avLst/>
          </a:prstGeom>
          <a:noFill/>
          <a:ln>
            <a:noFill/>
          </a:ln>
        </p:spPr>
      </p:pic>
      <p:pic>
        <p:nvPicPr>
          <p:cNvPr id="7" name="Imagem 6" descr="Livros Gratis: O Cemitério dos Vivos, de Lima barreto"/>
          <p:cNvPicPr/>
          <p:nvPr/>
        </p:nvPicPr>
        <p:blipFill>
          <a:blip r:embed="rId4">
            <a:extLst>
              <a:ext uri="{28A0092B-C50C-407E-A947-70E740481C1C}">
                <a14:useLocalDpi xmlns:a14="http://schemas.microsoft.com/office/drawing/2010/main" val="0"/>
              </a:ext>
            </a:extLst>
          </a:blip>
          <a:srcRect/>
          <a:stretch>
            <a:fillRect/>
          </a:stretch>
        </p:blipFill>
        <p:spPr bwMode="auto">
          <a:xfrm>
            <a:off x="6084168" y="190798"/>
            <a:ext cx="2857500" cy="4038600"/>
          </a:xfrm>
          <a:prstGeom prst="rect">
            <a:avLst/>
          </a:prstGeom>
          <a:noFill/>
          <a:ln>
            <a:noFill/>
          </a:ln>
        </p:spPr>
      </p:pic>
      <p:pic>
        <p:nvPicPr>
          <p:cNvPr id="8" name="Imagem 7" descr="Lima Barreto . Obra Reunida - Caixa - Livros na Amazon Brasil ..."/>
          <p:cNvPicPr/>
          <p:nvPr/>
        </p:nvPicPr>
        <p:blipFill rotWithShape="1">
          <a:blip r:embed="rId5" cstate="print">
            <a:extLst>
              <a:ext uri="{28A0092B-C50C-407E-A947-70E740481C1C}">
                <a14:useLocalDpi xmlns:a14="http://schemas.microsoft.com/office/drawing/2010/main" val="0"/>
              </a:ext>
            </a:extLst>
          </a:blip>
          <a:srcRect l="24523" t="7728" r="20420" b="6966"/>
          <a:stretch/>
        </p:blipFill>
        <p:spPr bwMode="auto">
          <a:xfrm rot="19856049">
            <a:off x="808081" y="3678205"/>
            <a:ext cx="1714500" cy="2656205"/>
          </a:xfrm>
          <a:prstGeom prst="rect">
            <a:avLst/>
          </a:prstGeom>
          <a:noFill/>
          <a:ln>
            <a:noFill/>
          </a:ln>
          <a:extLst>
            <a:ext uri="{53640926-AAD7-44D8-BBD7-CCE9431645EC}">
              <a14:shadowObscured xmlns:a14="http://schemas.microsoft.com/office/drawing/2010/main"/>
            </a:ext>
          </a:extLst>
        </p:spPr>
      </p:pic>
      <p:pic>
        <p:nvPicPr>
          <p:cNvPr id="9" name="Imagem 8" descr="Diário do hospício e O cemitério dos vivos, por Lima Barreto ..."/>
          <p:cNvPicPr/>
          <p:nvPr/>
        </p:nvPicPr>
        <p:blipFill>
          <a:blip r:embed="rId6">
            <a:extLst>
              <a:ext uri="{28A0092B-C50C-407E-A947-70E740481C1C}">
                <a14:useLocalDpi xmlns:a14="http://schemas.microsoft.com/office/drawing/2010/main" val="0"/>
              </a:ext>
            </a:extLst>
          </a:blip>
          <a:srcRect/>
          <a:stretch>
            <a:fillRect/>
          </a:stretch>
        </p:blipFill>
        <p:spPr bwMode="auto">
          <a:xfrm>
            <a:off x="3167226" y="764704"/>
            <a:ext cx="2592705" cy="1949450"/>
          </a:xfrm>
          <a:prstGeom prst="rect">
            <a:avLst/>
          </a:prstGeom>
          <a:noFill/>
          <a:ln>
            <a:noFill/>
          </a:ln>
        </p:spPr>
      </p:pic>
      <p:pic>
        <p:nvPicPr>
          <p:cNvPr id="10" name="Imagem 9" descr="Diário Do Hospício E O Cemitério Dos Vivos - Lima Barreto - R$ 50 ..."/>
          <p:cNvPicPr/>
          <p:nvPr/>
        </p:nvPicPr>
        <p:blipFill rotWithShape="1">
          <a:blip r:embed="rId7">
            <a:extLst>
              <a:ext uri="{28A0092B-C50C-407E-A947-70E740481C1C}">
                <a14:useLocalDpi xmlns:a14="http://schemas.microsoft.com/office/drawing/2010/main" val="0"/>
              </a:ext>
            </a:extLst>
          </a:blip>
          <a:srcRect l="8333" t="8055" r="13334" b="13611"/>
          <a:stretch/>
        </p:blipFill>
        <p:spPr bwMode="auto">
          <a:xfrm>
            <a:off x="6084168" y="4387330"/>
            <a:ext cx="2649855" cy="198755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786325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467544" y="332656"/>
            <a:ext cx="8064896" cy="6192688"/>
          </a:xfrm>
        </p:spPr>
        <p:txBody>
          <a:bodyPr/>
          <a:lstStyle/>
          <a:p>
            <a:pPr algn="l"/>
            <a:endParaRPr lang="pt-BR" b="1" dirty="0" smtClean="0">
              <a:latin typeface="Arial" pitchFamily="34" charset="0"/>
              <a:cs typeface="Arial" pitchFamily="34" charset="0"/>
            </a:endParaRPr>
          </a:p>
          <a:p>
            <a:pPr algn="l"/>
            <a:endParaRPr lang="pt-BR" b="1" dirty="0">
              <a:latin typeface="Arial" pitchFamily="34" charset="0"/>
              <a:cs typeface="Arial" pitchFamily="34" charset="0"/>
            </a:endParaRPr>
          </a:p>
          <a:p>
            <a:pPr algn="just"/>
            <a:r>
              <a:rPr lang="pt-BR" b="1" dirty="0" smtClean="0">
                <a:latin typeface="Arial" pitchFamily="34" charset="0"/>
                <a:cs typeface="Arial" pitchFamily="34" charset="0"/>
              </a:rPr>
              <a:t>O </a:t>
            </a:r>
            <a:r>
              <a:rPr lang="pt-BR" b="1" dirty="0">
                <a:latin typeface="Arial" pitchFamily="34" charset="0"/>
                <a:cs typeface="Arial" pitchFamily="34" charset="0"/>
              </a:rPr>
              <a:t>Hospício Nacional de Alienados, inaugurado em 1852 sob a denominação Hospício de Pedro II, possuía dentre seus internados, à época da internação de Lima Barreto, homens, mulheres e crianças diagnosticados como doentes mentais, contando também com tuberculosos e leprosos. Conforme diagnóstico médico  , Lima Barreto foi internado em 1919 por conta dos delírios decorrentes do consumo excessivo de álcool, sendo levado pela polícia para o Hospício Nacional de Alienados por iniciativa de seu irmão.</a:t>
            </a:r>
          </a:p>
          <a:p>
            <a:endParaRPr lang="pt-BR" dirty="0"/>
          </a:p>
        </p:txBody>
      </p:sp>
    </p:spTree>
    <p:extLst>
      <p:ext uri="{BB962C8B-B14F-4D97-AF65-F5344CB8AC3E}">
        <p14:creationId xmlns:p14="http://schemas.microsoft.com/office/powerpoint/2010/main" val="28379457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539552" y="332656"/>
            <a:ext cx="8064896" cy="6192688"/>
          </a:xfrm>
        </p:spPr>
        <p:txBody>
          <a:bodyPr/>
          <a:lstStyle/>
          <a:p>
            <a:pPr algn="just"/>
            <a:r>
              <a:rPr lang="pt-BR" sz="2400" b="1" dirty="0">
                <a:latin typeface="Arial" pitchFamily="34" charset="0"/>
                <a:cs typeface="Arial" pitchFamily="34" charset="0"/>
              </a:rPr>
              <a:t>“O cemitério dos vivos”, parte da rememoração da morte de Efigênia narrada em primeira pessoa por seu marido, Vicente Mascarenhas, enveredando para uma reconstituição da biografia do personagem e de como ele veio a se casar com a esposa. </a:t>
            </a:r>
            <a:endParaRPr lang="pt-BR" sz="2400" b="1" dirty="0" smtClean="0">
              <a:latin typeface="Arial" pitchFamily="34" charset="0"/>
              <a:cs typeface="Arial" pitchFamily="34" charset="0"/>
            </a:endParaRPr>
          </a:p>
          <a:p>
            <a:pPr algn="just"/>
            <a:r>
              <a:rPr lang="pt-BR" sz="2400" b="1" i="1" dirty="0" smtClean="0">
                <a:latin typeface="Arial" pitchFamily="34" charset="0"/>
                <a:cs typeface="Arial" pitchFamily="34" charset="0"/>
              </a:rPr>
              <a:t>“O </a:t>
            </a:r>
            <a:r>
              <a:rPr lang="pt-BR" sz="2400" b="1" i="1" dirty="0">
                <a:latin typeface="Arial" pitchFamily="34" charset="0"/>
                <a:cs typeface="Arial" pitchFamily="34" charset="0"/>
              </a:rPr>
              <a:t>melhor é contar como foi o meu casamento, um pouco da minha vida, para que se possa bem compreender porque esse espetáculo doméstico, em geral de tão pouco alcance, trouxe para mim consequências desenvolvidamente dolorosas, um verdadeiro drama psicológico e moral, que todas as satisfações posteriores não puderam dar termo na minha consciência, nem tampouco o trabalho e o vício</a:t>
            </a:r>
            <a:r>
              <a:rPr lang="pt-BR" sz="2400" b="1" i="1" dirty="0" smtClean="0">
                <a:latin typeface="Arial" pitchFamily="34" charset="0"/>
                <a:cs typeface="Arial" pitchFamily="34" charset="0"/>
              </a:rPr>
              <a:t>.” </a:t>
            </a:r>
            <a:r>
              <a:rPr lang="pt-BR" sz="2400" b="1" i="1" dirty="0">
                <a:latin typeface="Arial" pitchFamily="34" charset="0"/>
                <a:cs typeface="Arial" pitchFamily="34" charset="0"/>
              </a:rPr>
              <a:t>(BARRETO, 1956, pp.122-123)</a:t>
            </a:r>
          </a:p>
          <a:p>
            <a:pPr algn="just"/>
            <a:endParaRPr lang="pt-BR" b="1" i="1" dirty="0"/>
          </a:p>
        </p:txBody>
      </p:sp>
    </p:spTree>
    <p:extLst>
      <p:ext uri="{BB962C8B-B14F-4D97-AF65-F5344CB8AC3E}">
        <p14:creationId xmlns:p14="http://schemas.microsoft.com/office/powerpoint/2010/main" val="22352524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539552" y="332656"/>
            <a:ext cx="8064896" cy="6192688"/>
          </a:xfrm>
        </p:spPr>
        <p:txBody>
          <a:bodyPr/>
          <a:lstStyle/>
          <a:p>
            <a:endParaRPr lang="pt-BR" dirty="0"/>
          </a:p>
        </p:txBody>
      </p:sp>
      <p:pic>
        <p:nvPicPr>
          <p:cNvPr id="4" name="Imagem 3" descr="https://slideplayer.com.br/slide/17710409/105/images/6/ENREDO+Inspira-se+em+Recorda%C3%A7%C3%B5es+da+casa+dos+mortos%2C+de+Dostoievsky%2C+por%C3%A9m+com+car%C3%A1ter+autobiogr%C3%A1fico..jpg"/>
          <p:cNvPicPr/>
          <p:nvPr/>
        </p:nvPicPr>
        <p:blipFill>
          <a:blip r:embed="rId2">
            <a:extLst>
              <a:ext uri="{28A0092B-C50C-407E-A947-70E740481C1C}">
                <a14:useLocalDpi xmlns:a14="http://schemas.microsoft.com/office/drawing/2010/main" val="0"/>
              </a:ext>
            </a:extLst>
          </a:blip>
          <a:srcRect/>
          <a:stretch>
            <a:fillRect/>
          </a:stretch>
        </p:blipFill>
        <p:spPr bwMode="auto">
          <a:xfrm>
            <a:off x="539553" y="404664"/>
            <a:ext cx="8064896" cy="6192687"/>
          </a:xfrm>
          <a:prstGeom prst="rect">
            <a:avLst/>
          </a:prstGeom>
          <a:noFill/>
          <a:ln>
            <a:noFill/>
          </a:ln>
        </p:spPr>
      </p:pic>
    </p:spTree>
    <p:extLst>
      <p:ext uri="{BB962C8B-B14F-4D97-AF65-F5344CB8AC3E}">
        <p14:creationId xmlns:p14="http://schemas.microsoft.com/office/powerpoint/2010/main" val="521278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539552" y="332656"/>
            <a:ext cx="8064896" cy="6192688"/>
          </a:xfrm>
        </p:spPr>
        <p:txBody>
          <a:bodyPr/>
          <a:lstStyle/>
          <a:p>
            <a:pPr algn="l"/>
            <a:r>
              <a:rPr lang="pt-BR" sz="2400" b="1" dirty="0" smtClean="0">
                <a:latin typeface="Arial" pitchFamily="34" charset="0"/>
                <a:cs typeface="Arial" pitchFamily="34" charset="0"/>
              </a:rPr>
              <a:t>CAPITÚLO I: </a:t>
            </a:r>
            <a:r>
              <a:rPr lang="pt-BR" sz="2400" b="1" dirty="0">
                <a:latin typeface="Arial" pitchFamily="34" charset="0"/>
                <a:cs typeface="Arial" pitchFamily="34" charset="0"/>
              </a:rPr>
              <a:t>O primeiro é quase pura </a:t>
            </a:r>
            <a:r>
              <a:rPr lang="pt-BR" sz="2400" b="1" dirty="0" smtClean="0">
                <a:latin typeface="Arial" pitchFamily="34" charset="0"/>
                <a:cs typeface="Arial" pitchFamily="34" charset="0"/>
              </a:rPr>
              <a:t>ficção. Seria </a:t>
            </a:r>
            <a:r>
              <a:rPr lang="pt-BR" sz="2400" b="1" dirty="0">
                <a:latin typeface="Arial" pitchFamily="34" charset="0"/>
                <a:cs typeface="Arial" pitchFamily="34" charset="0"/>
              </a:rPr>
              <a:t>o que poderíamos dizer, os anos de formação de Vicente </a:t>
            </a:r>
            <a:r>
              <a:rPr lang="pt-BR" sz="2400" b="1" dirty="0" smtClean="0">
                <a:latin typeface="Arial" pitchFamily="34" charset="0"/>
                <a:cs typeface="Arial" pitchFamily="34" charset="0"/>
              </a:rPr>
              <a:t>Mascarenhas. A </a:t>
            </a:r>
            <a:r>
              <a:rPr lang="pt-BR" sz="2400" b="1" dirty="0">
                <a:latin typeface="Arial" pitchFamily="34" charset="0"/>
                <a:cs typeface="Arial" pitchFamily="34" charset="0"/>
              </a:rPr>
              <a:t>sua timidez, o seu interesse por literatura, os seus projetos e sonhos de ser um escritor reconhecido, o seu casamento e sobre o seu único filho</a:t>
            </a:r>
            <a:r>
              <a:rPr lang="pt-BR" sz="2400" b="1" dirty="0" smtClean="0">
                <a:latin typeface="Arial" pitchFamily="34" charset="0"/>
                <a:cs typeface="Arial" pitchFamily="34" charset="0"/>
              </a:rPr>
              <a:t>.</a:t>
            </a:r>
          </a:p>
          <a:p>
            <a:pPr algn="l"/>
            <a:endParaRPr lang="pt-BR" sz="2400" b="1" dirty="0">
              <a:latin typeface="Arial" pitchFamily="34" charset="0"/>
              <a:cs typeface="Arial" pitchFamily="34" charset="0"/>
            </a:endParaRPr>
          </a:p>
          <a:p>
            <a:pPr algn="l"/>
            <a:r>
              <a:rPr lang="pt-BR" sz="2400" b="1" dirty="0" smtClean="0">
                <a:latin typeface="Arial" pitchFamily="34" charset="0"/>
                <a:cs typeface="Arial" pitchFamily="34" charset="0"/>
              </a:rPr>
              <a:t>CAPITÚLO II: </a:t>
            </a:r>
            <a:r>
              <a:rPr lang="pt-BR" sz="2400" b="1" dirty="0">
                <a:latin typeface="Arial" pitchFamily="34" charset="0"/>
                <a:cs typeface="Arial" pitchFamily="34" charset="0"/>
              </a:rPr>
              <a:t>É submetido a todas as humilhações possíveis a um ser humano</a:t>
            </a:r>
            <a:r>
              <a:rPr lang="pt-BR" sz="2400" b="1" dirty="0" smtClean="0">
                <a:latin typeface="Arial" pitchFamily="34" charset="0"/>
                <a:cs typeface="Arial" pitchFamily="34" charset="0"/>
              </a:rPr>
              <a:t>. Aí </a:t>
            </a:r>
            <a:r>
              <a:rPr lang="pt-BR" sz="2400" b="1" dirty="0">
                <a:latin typeface="Arial" pitchFamily="34" charset="0"/>
                <a:cs typeface="Arial" pitchFamily="34" charset="0"/>
              </a:rPr>
              <a:t>é que se recorda de Dostoievski e de Cervantes, recolhidos em prisões</a:t>
            </a:r>
            <a:r>
              <a:rPr lang="pt-BR" sz="2400" b="1" dirty="0" smtClean="0">
                <a:latin typeface="Arial" pitchFamily="34" charset="0"/>
                <a:cs typeface="Arial" pitchFamily="34" charset="0"/>
              </a:rPr>
              <a:t>. Ele </a:t>
            </a:r>
            <a:r>
              <a:rPr lang="pt-BR" sz="2400" b="1" dirty="0">
                <a:latin typeface="Arial" pitchFamily="34" charset="0"/>
                <a:cs typeface="Arial" pitchFamily="34" charset="0"/>
              </a:rPr>
              <a:t>não faz distinção entre prisão, </a:t>
            </a:r>
            <a:r>
              <a:rPr lang="pt-BR" sz="2400" b="1" dirty="0" smtClean="0">
                <a:latin typeface="Arial" pitchFamily="34" charset="0"/>
                <a:cs typeface="Arial" pitchFamily="34" charset="0"/>
              </a:rPr>
              <a:t>hospício </a:t>
            </a:r>
            <a:r>
              <a:rPr lang="pt-BR" sz="2400" b="1" dirty="0">
                <a:latin typeface="Arial" pitchFamily="34" charset="0"/>
                <a:cs typeface="Arial" pitchFamily="34" charset="0"/>
              </a:rPr>
              <a:t>e inferno</a:t>
            </a:r>
            <a:r>
              <a:rPr lang="pt-BR" sz="2400" b="1" dirty="0" smtClean="0">
                <a:latin typeface="Arial" pitchFamily="34" charset="0"/>
                <a:cs typeface="Arial" pitchFamily="34" charset="0"/>
              </a:rPr>
              <a:t>.</a:t>
            </a:r>
          </a:p>
          <a:p>
            <a:pPr algn="l"/>
            <a:r>
              <a:rPr lang="pt-BR" dirty="0"/>
              <a:t> </a:t>
            </a:r>
            <a:endParaRPr lang="pt-BR" i="1" dirty="0"/>
          </a:p>
        </p:txBody>
      </p:sp>
    </p:spTree>
    <p:extLst>
      <p:ext uri="{BB962C8B-B14F-4D97-AF65-F5344CB8AC3E}">
        <p14:creationId xmlns:p14="http://schemas.microsoft.com/office/powerpoint/2010/main" val="39115283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539552" y="332656"/>
            <a:ext cx="8064896" cy="6192688"/>
          </a:xfrm>
        </p:spPr>
        <p:txBody>
          <a:bodyPr/>
          <a:lstStyle/>
          <a:p>
            <a:pPr algn="l"/>
            <a:endParaRPr lang="pt-BR" i="1" dirty="0"/>
          </a:p>
        </p:txBody>
      </p:sp>
      <p:sp>
        <p:nvSpPr>
          <p:cNvPr id="2" name="Retângulo 1"/>
          <p:cNvSpPr/>
          <p:nvPr/>
        </p:nvSpPr>
        <p:spPr>
          <a:xfrm>
            <a:off x="899592" y="1859340"/>
            <a:ext cx="7488832" cy="3785652"/>
          </a:xfrm>
          <a:prstGeom prst="rect">
            <a:avLst/>
          </a:prstGeom>
        </p:spPr>
        <p:txBody>
          <a:bodyPr wrap="square">
            <a:spAutoFit/>
          </a:bodyPr>
          <a:lstStyle/>
          <a:p>
            <a:pPr algn="just"/>
            <a:r>
              <a:rPr lang="pt-BR" sz="2400" b="1" i="1" dirty="0" smtClean="0">
                <a:latin typeface="Arial" pitchFamily="34" charset="0"/>
                <a:cs typeface="Arial" pitchFamily="34" charset="0"/>
              </a:rPr>
              <a:t> "Tinha trinta e poucos anos, um filho fatalmente analfabeto, uma sogra louca, eu mesmo com uma fama de bêbado, tolerado na repartição que me aborrecia, pobre, eu vi a vida fechada. Moço, eu não podia apelar para minha mocidade; ilustrado, não podia fazer valer a minha ilustração; educado, era tomado por um vagabundo por todo mundo e sofria as maiores humilhações. A vida não me tinha mais sabor e parecia que me abandonava a esperança".</a:t>
            </a:r>
            <a:endParaRPr lang="pt-BR" sz="2400" b="1" i="1" dirty="0">
              <a:latin typeface="Arial" pitchFamily="34" charset="0"/>
              <a:cs typeface="Arial" pitchFamily="34" charset="0"/>
            </a:endParaRPr>
          </a:p>
        </p:txBody>
      </p:sp>
    </p:spTree>
    <p:extLst>
      <p:ext uri="{BB962C8B-B14F-4D97-AF65-F5344CB8AC3E}">
        <p14:creationId xmlns:p14="http://schemas.microsoft.com/office/powerpoint/2010/main" val="20450292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539552" y="332656"/>
            <a:ext cx="8064896" cy="6192688"/>
          </a:xfrm>
        </p:spPr>
        <p:txBody>
          <a:bodyPr/>
          <a:lstStyle/>
          <a:p>
            <a:pPr algn="l"/>
            <a:r>
              <a:rPr lang="pt-BR" dirty="0"/>
              <a:t> </a:t>
            </a:r>
            <a:endParaRPr lang="pt-BR" i="1" dirty="0"/>
          </a:p>
        </p:txBody>
      </p:sp>
      <p:sp>
        <p:nvSpPr>
          <p:cNvPr id="2" name="Retângulo 1"/>
          <p:cNvSpPr/>
          <p:nvPr/>
        </p:nvSpPr>
        <p:spPr>
          <a:xfrm>
            <a:off x="323528" y="44624"/>
            <a:ext cx="8640960" cy="5693866"/>
          </a:xfrm>
          <a:prstGeom prst="rect">
            <a:avLst/>
          </a:prstGeom>
        </p:spPr>
        <p:txBody>
          <a:bodyPr wrap="square">
            <a:spAutoFit/>
          </a:bodyPr>
          <a:lstStyle/>
          <a:p>
            <a:r>
              <a:rPr lang="pt-BR" sz="2800" b="1" dirty="0" smtClean="0">
                <a:latin typeface="Arial" pitchFamily="34" charset="0"/>
                <a:cs typeface="Arial" pitchFamily="34" charset="0"/>
              </a:rPr>
              <a:t>CAPITÚLO III:</a:t>
            </a:r>
          </a:p>
          <a:p>
            <a:endParaRPr lang="pt-BR" sz="2800" b="1" dirty="0" smtClean="0">
              <a:latin typeface="Arial" pitchFamily="34" charset="0"/>
              <a:cs typeface="Arial" pitchFamily="34" charset="0"/>
            </a:endParaRPr>
          </a:p>
          <a:p>
            <a:pPr algn="just"/>
            <a:r>
              <a:rPr lang="pt-BR" sz="2800" b="1" dirty="0" smtClean="0">
                <a:effectLst/>
                <a:latin typeface="Arial" pitchFamily="34" charset="0"/>
                <a:cs typeface="Arial" pitchFamily="34" charset="0"/>
              </a:rPr>
              <a:t>Atingem o próprio estado da loucura. Quais seriam as suas origens, causas e explicações? Procura desmistificar as absurdas teorias da origem hereditária. Se assim fosse, quem não seria louco, deduz. Em meio a tudo isso, ele recebe tratamentos um pouco mais humanizados e isso lhe faz renascer as esperanças</a:t>
            </a:r>
          </a:p>
          <a:p>
            <a:pPr algn="just"/>
            <a:endParaRPr lang="pt-BR" sz="2800" b="1" dirty="0" smtClean="0">
              <a:latin typeface="Arial" pitchFamily="34" charset="0"/>
              <a:cs typeface="Arial" pitchFamily="34" charset="0"/>
            </a:endParaRPr>
          </a:p>
          <a:p>
            <a:pPr algn="just"/>
            <a:r>
              <a:rPr lang="pt-BR" sz="2800" b="1" dirty="0" smtClean="0">
                <a:latin typeface="Arial" pitchFamily="34" charset="0"/>
                <a:cs typeface="Arial" pitchFamily="34" charset="0"/>
              </a:rPr>
              <a:t>CAPITÚLO IV: </a:t>
            </a:r>
            <a:r>
              <a:rPr lang="pt-BR" sz="2800" b="1" dirty="0">
                <a:latin typeface="Arial" pitchFamily="34" charset="0"/>
                <a:cs typeface="Arial" pitchFamily="34" charset="0"/>
              </a:rPr>
              <a:t>Vicente (Lima Barreto) é observado e ganha um tratamento </a:t>
            </a:r>
            <a:r>
              <a:rPr lang="pt-BR" sz="2800" b="1" dirty="0" smtClean="0">
                <a:latin typeface="Arial" pitchFamily="34" charset="0"/>
                <a:cs typeface="Arial" pitchFamily="34" charset="0"/>
              </a:rPr>
              <a:t>diferenciado que faz </a:t>
            </a:r>
            <a:r>
              <a:rPr lang="pt-BR" sz="2800" b="1" dirty="0">
                <a:latin typeface="Arial" pitchFamily="34" charset="0"/>
                <a:cs typeface="Arial" pitchFamily="34" charset="0"/>
              </a:rPr>
              <a:t>renascer as esperanças</a:t>
            </a:r>
            <a:r>
              <a:rPr lang="pt-BR" sz="2800" dirty="0"/>
              <a:t>.</a:t>
            </a:r>
            <a:endParaRPr lang="pt-BR" sz="2800" b="1" dirty="0">
              <a:latin typeface="Arial" pitchFamily="34" charset="0"/>
              <a:cs typeface="Arial" pitchFamily="34" charset="0"/>
            </a:endParaRPr>
          </a:p>
        </p:txBody>
      </p:sp>
    </p:spTree>
    <p:extLst>
      <p:ext uri="{BB962C8B-B14F-4D97-AF65-F5344CB8AC3E}">
        <p14:creationId xmlns:p14="http://schemas.microsoft.com/office/powerpoint/2010/main" val="17457773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539552" y="332656"/>
            <a:ext cx="8064896" cy="6192688"/>
          </a:xfrm>
        </p:spPr>
        <p:txBody>
          <a:bodyPr/>
          <a:lstStyle/>
          <a:p>
            <a:pPr algn="l"/>
            <a:r>
              <a:rPr lang="pt-BR" dirty="0"/>
              <a:t> </a:t>
            </a:r>
            <a:endParaRPr lang="pt-BR" i="1" dirty="0"/>
          </a:p>
        </p:txBody>
      </p:sp>
      <p:sp>
        <p:nvSpPr>
          <p:cNvPr id="2" name="Retângulo 1"/>
          <p:cNvSpPr/>
          <p:nvPr/>
        </p:nvSpPr>
        <p:spPr>
          <a:xfrm>
            <a:off x="467544" y="1997839"/>
            <a:ext cx="7920880" cy="1200329"/>
          </a:xfrm>
          <a:prstGeom prst="rect">
            <a:avLst/>
          </a:prstGeom>
        </p:spPr>
        <p:txBody>
          <a:bodyPr wrap="square">
            <a:spAutoFit/>
          </a:bodyPr>
          <a:lstStyle/>
          <a:p>
            <a:pPr algn="ctr"/>
            <a:r>
              <a:rPr lang="pt-BR" sz="7200" b="1" dirty="0" smtClean="0">
                <a:latin typeface="Arial" pitchFamily="34" charset="0"/>
                <a:cs typeface="Arial" pitchFamily="34" charset="0"/>
              </a:rPr>
              <a:t>CAPÍTULO V: ?</a:t>
            </a:r>
            <a:endParaRPr lang="pt-BR" sz="7200" b="1" dirty="0">
              <a:latin typeface="Arial" pitchFamily="34" charset="0"/>
              <a:cs typeface="Arial" pitchFamily="34" charset="0"/>
            </a:endParaRPr>
          </a:p>
        </p:txBody>
      </p:sp>
    </p:spTree>
    <p:extLst>
      <p:ext uri="{BB962C8B-B14F-4D97-AF65-F5344CB8AC3E}">
        <p14:creationId xmlns:p14="http://schemas.microsoft.com/office/powerpoint/2010/main" val="21700896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539552" y="332656"/>
            <a:ext cx="8064896" cy="6192688"/>
          </a:xfrm>
        </p:spPr>
        <p:txBody>
          <a:bodyPr/>
          <a:lstStyle/>
          <a:p>
            <a:pPr algn="l"/>
            <a:r>
              <a:rPr lang="pt-BR" dirty="0"/>
              <a:t> </a:t>
            </a:r>
            <a:endParaRPr lang="pt-BR" i="1" dirty="0"/>
          </a:p>
        </p:txBody>
      </p:sp>
      <p:sp>
        <p:nvSpPr>
          <p:cNvPr id="2" name="Retângulo 1"/>
          <p:cNvSpPr/>
          <p:nvPr/>
        </p:nvSpPr>
        <p:spPr>
          <a:xfrm>
            <a:off x="611560" y="3105835"/>
            <a:ext cx="7704856" cy="1107996"/>
          </a:xfrm>
          <a:prstGeom prst="rect">
            <a:avLst/>
          </a:prstGeom>
        </p:spPr>
        <p:txBody>
          <a:bodyPr wrap="square">
            <a:spAutoFit/>
          </a:bodyPr>
          <a:lstStyle/>
          <a:p>
            <a:r>
              <a:rPr lang="pt-BR" sz="6600" b="1" dirty="0">
                <a:latin typeface="Arial" pitchFamily="34" charset="0"/>
                <a:cs typeface="Arial" pitchFamily="34" charset="0"/>
              </a:rPr>
              <a:t>PERSONAGENS ?</a:t>
            </a:r>
          </a:p>
        </p:txBody>
      </p:sp>
    </p:spTree>
    <p:extLst>
      <p:ext uri="{BB962C8B-B14F-4D97-AF65-F5344CB8AC3E}">
        <p14:creationId xmlns:p14="http://schemas.microsoft.com/office/powerpoint/2010/main" val="2209309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539552" y="332656"/>
            <a:ext cx="8064896" cy="6192688"/>
          </a:xfrm>
        </p:spPr>
        <p:txBody>
          <a:bodyPr/>
          <a:lstStyle/>
          <a:p>
            <a:pPr algn="l"/>
            <a:r>
              <a:rPr lang="pt-BR" dirty="0"/>
              <a:t> </a:t>
            </a:r>
            <a:endParaRPr lang="pt-BR" i="1" dirty="0"/>
          </a:p>
        </p:txBody>
      </p:sp>
      <p:sp>
        <p:nvSpPr>
          <p:cNvPr id="2" name="Retângulo 1"/>
          <p:cNvSpPr/>
          <p:nvPr/>
        </p:nvSpPr>
        <p:spPr>
          <a:xfrm>
            <a:off x="611560" y="3105835"/>
            <a:ext cx="7704856" cy="1107996"/>
          </a:xfrm>
          <a:prstGeom prst="rect">
            <a:avLst/>
          </a:prstGeom>
        </p:spPr>
        <p:txBody>
          <a:bodyPr wrap="square">
            <a:spAutoFit/>
          </a:bodyPr>
          <a:lstStyle/>
          <a:p>
            <a:pPr algn="ctr"/>
            <a:r>
              <a:rPr lang="pt-BR" sz="6600" b="1" dirty="0" smtClean="0">
                <a:latin typeface="Arial" pitchFamily="34" charset="0"/>
                <a:cs typeface="Arial" pitchFamily="34" charset="0"/>
              </a:rPr>
              <a:t>ATIVIDADES</a:t>
            </a:r>
            <a:endParaRPr lang="pt-BR" sz="6600" b="1" dirty="0">
              <a:latin typeface="Arial" pitchFamily="34" charset="0"/>
              <a:cs typeface="Arial" pitchFamily="34" charset="0"/>
            </a:endParaRPr>
          </a:p>
        </p:txBody>
      </p:sp>
    </p:spTree>
    <p:extLst>
      <p:ext uri="{BB962C8B-B14F-4D97-AF65-F5344CB8AC3E}">
        <p14:creationId xmlns:p14="http://schemas.microsoft.com/office/powerpoint/2010/main" val="22812609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539552" y="332656"/>
            <a:ext cx="8064896" cy="6192688"/>
          </a:xfrm>
        </p:spPr>
        <p:txBody>
          <a:bodyPr/>
          <a:lstStyle/>
          <a:p>
            <a:pPr algn="l"/>
            <a:r>
              <a:rPr lang="pt-BR" dirty="0"/>
              <a:t> </a:t>
            </a:r>
            <a:endParaRPr lang="pt-BR" i="1" dirty="0"/>
          </a:p>
        </p:txBody>
      </p:sp>
      <p:sp>
        <p:nvSpPr>
          <p:cNvPr id="2" name="Retângulo 1"/>
          <p:cNvSpPr/>
          <p:nvPr/>
        </p:nvSpPr>
        <p:spPr>
          <a:xfrm>
            <a:off x="539552" y="1569625"/>
            <a:ext cx="7704856" cy="3139321"/>
          </a:xfrm>
          <a:prstGeom prst="rect">
            <a:avLst/>
          </a:prstGeom>
        </p:spPr>
        <p:txBody>
          <a:bodyPr wrap="square">
            <a:spAutoFit/>
          </a:bodyPr>
          <a:lstStyle/>
          <a:p>
            <a:pPr algn="ctr"/>
            <a:r>
              <a:rPr lang="pt-BR" sz="6600" b="1" dirty="0" smtClean="0">
                <a:latin typeface="Arial" pitchFamily="34" charset="0"/>
                <a:cs typeface="Arial" pitchFamily="34" charset="0"/>
              </a:rPr>
              <a:t>ANÁLISE CRÍTICO NAS NORMAS DA ABNT</a:t>
            </a:r>
            <a:endParaRPr lang="pt-BR" sz="6600" b="1" dirty="0">
              <a:latin typeface="Arial" pitchFamily="34" charset="0"/>
              <a:cs typeface="Arial" pitchFamily="34" charset="0"/>
            </a:endParaRPr>
          </a:p>
        </p:txBody>
      </p:sp>
    </p:spTree>
    <p:extLst>
      <p:ext uri="{BB962C8B-B14F-4D97-AF65-F5344CB8AC3E}">
        <p14:creationId xmlns:p14="http://schemas.microsoft.com/office/powerpoint/2010/main" val="441223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539552" y="332656"/>
            <a:ext cx="8064896" cy="6192688"/>
          </a:xfrm>
        </p:spPr>
        <p:txBody>
          <a:bodyPr/>
          <a:lstStyle/>
          <a:p>
            <a:r>
              <a:rPr lang="pt-BR" dirty="0" smtClean="0"/>
              <a:t>LIMA BARRETO</a:t>
            </a:r>
          </a:p>
          <a:p>
            <a:endParaRPr lang="pt-BR" dirty="0"/>
          </a:p>
        </p:txBody>
      </p:sp>
      <p:pic>
        <p:nvPicPr>
          <p:cNvPr id="4" name="Imagem 3" descr="Vida&#10;&#10;- Funcionário&#10;  Público;&#10;&#10;- Socialista;&#10;&#10;- Mestiço de&#10;  origem pobre;&#10;&#10;- Críticas por&#10;  falta de estilo.&#10; "/>
          <p:cNvPicPr/>
          <p:nvPr/>
        </p:nvPicPr>
        <p:blipFill>
          <a:blip r:embed="rId2">
            <a:extLst>
              <a:ext uri="{28A0092B-C50C-407E-A947-70E740481C1C}">
                <a14:useLocalDpi xmlns:a14="http://schemas.microsoft.com/office/drawing/2010/main" val="0"/>
              </a:ext>
            </a:extLst>
          </a:blip>
          <a:srcRect/>
          <a:stretch>
            <a:fillRect/>
          </a:stretch>
        </p:blipFill>
        <p:spPr bwMode="auto">
          <a:xfrm>
            <a:off x="467544" y="764704"/>
            <a:ext cx="8136904" cy="5688632"/>
          </a:xfrm>
          <a:prstGeom prst="rect">
            <a:avLst/>
          </a:prstGeom>
          <a:noFill/>
          <a:ln>
            <a:noFill/>
          </a:ln>
        </p:spPr>
      </p:pic>
    </p:spTree>
    <p:extLst>
      <p:ext uri="{BB962C8B-B14F-4D97-AF65-F5344CB8AC3E}">
        <p14:creationId xmlns:p14="http://schemas.microsoft.com/office/powerpoint/2010/main" val="7383001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539552" y="332656"/>
            <a:ext cx="8064896" cy="6192688"/>
          </a:xfrm>
        </p:spPr>
        <p:txBody>
          <a:bodyPr/>
          <a:lstStyle/>
          <a:p>
            <a:pPr algn="l"/>
            <a:r>
              <a:rPr lang="pt-BR" dirty="0"/>
              <a:t> </a:t>
            </a:r>
            <a:endParaRPr lang="pt-BR" i="1" dirty="0"/>
          </a:p>
        </p:txBody>
      </p:sp>
      <p:sp>
        <p:nvSpPr>
          <p:cNvPr id="2" name="Retângulo 1"/>
          <p:cNvSpPr/>
          <p:nvPr/>
        </p:nvSpPr>
        <p:spPr>
          <a:xfrm>
            <a:off x="539552" y="1569625"/>
            <a:ext cx="7704856" cy="1107996"/>
          </a:xfrm>
          <a:prstGeom prst="rect">
            <a:avLst/>
          </a:prstGeom>
        </p:spPr>
        <p:txBody>
          <a:bodyPr wrap="square">
            <a:spAutoFit/>
          </a:bodyPr>
          <a:lstStyle/>
          <a:p>
            <a:pPr algn="ctr"/>
            <a:endParaRPr lang="pt-BR" sz="6600" b="1" dirty="0">
              <a:latin typeface="Arial" pitchFamily="34" charset="0"/>
              <a:cs typeface="Arial" pitchFamily="34" charset="0"/>
            </a:endParaRPr>
          </a:p>
        </p:txBody>
      </p:sp>
    </p:spTree>
    <p:extLst>
      <p:ext uri="{BB962C8B-B14F-4D97-AF65-F5344CB8AC3E}">
        <p14:creationId xmlns:p14="http://schemas.microsoft.com/office/powerpoint/2010/main" val="42410153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539552" y="332656"/>
            <a:ext cx="8064896" cy="6192688"/>
          </a:xfrm>
        </p:spPr>
        <p:txBody>
          <a:bodyPr/>
          <a:lstStyle/>
          <a:p>
            <a:endParaRPr lang="pt-BR" dirty="0"/>
          </a:p>
        </p:txBody>
      </p:sp>
      <p:pic>
        <p:nvPicPr>
          <p:cNvPr id="4" name="Imagem 3" descr="Principais&#10;      Obras&#10;&#10;- Recordações do Escrivão do Isaías Caminha (1909);&#10;&#10;- Triste Fim de Policarpo Quaresma (1911);&#10;&#10;-..."/>
          <p:cNvPicPr/>
          <p:nvPr/>
        </p:nvPicPr>
        <p:blipFill>
          <a:blip r:embed="rId2">
            <a:extLst>
              <a:ext uri="{28A0092B-C50C-407E-A947-70E740481C1C}">
                <a14:useLocalDpi xmlns:a14="http://schemas.microsoft.com/office/drawing/2010/main" val="0"/>
              </a:ext>
            </a:extLst>
          </a:blip>
          <a:srcRect/>
          <a:stretch>
            <a:fillRect/>
          </a:stretch>
        </p:blipFill>
        <p:spPr bwMode="auto">
          <a:xfrm>
            <a:off x="539552" y="476672"/>
            <a:ext cx="8136904" cy="5688632"/>
          </a:xfrm>
          <a:prstGeom prst="rect">
            <a:avLst/>
          </a:prstGeom>
          <a:noFill/>
          <a:ln>
            <a:noFill/>
          </a:ln>
        </p:spPr>
      </p:pic>
    </p:spTree>
    <p:extLst>
      <p:ext uri="{BB962C8B-B14F-4D97-AF65-F5344CB8AC3E}">
        <p14:creationId xmlns:p14="http://schemas.microsoft.com/office/powerpoint/2010/main" val="10429752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539552" y="332656"/>
            <a:ext cx="8064896" cy="6192688"/>
          </a:xfrm>
        </p:spPr>
        <p:txBody>
          <a:bodyPr/>
          <a:lstStyle/>
          <a:p>
            <a:endParaRPr lang="pt-BR" dirty="0"/>
          </a:p>
        </p:txBody>
      </p:sp>
      <p:pic>
        <p:nvPicPr>
          <p:cNvPr id="4" name="Imagem 3" descr="CEMITÉRIO DOS VIVOS ANÁLISE ENREDO. - ppt carregar"/>
          <p:cNvPicPr/>
          <p:nvPr/>
        </p:nvPicPr>
        <p:blipFill rotWithShape="1">
          <a:blip r:embed="rId2">
            <a:extLst>
              <a:ext uri="{28A0092B-C50C-407E-A947-70E740481C1C}">
                <a14:useLocalDpi xmlns:a14="http://schemas.microsoft.com/office/drawing/2010/main" val="0"/>
              </a:ext>
            </a:extLst>
          </a:blip>
          <a:srcRect l="5439" t="5852" r="5056" b="10433"/>
          <a:stretch/>
        </p:blipFill>
        <p:spPr bwMode="auto">
          <a:xfrm>
            <a:off x="395536" y="332656"/>
            <a:ext cx="8280919" cy="6264696"/>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797568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539552" y="332656"/>
            <a:ext cx="8064896" cy="6192688"/>
          </a:xfrm>
        </p:spPr>
        <p:txBody>
          <a:bodyPr/>
          <a:lstStyle/>
          <a:p>
            <a:endParaRPr lang="pt-BR" dirty="0"/>
          </a:p>
        </p:txBody>
      </p:sp>
      <p:pic>
        <p:nvPicPr>
          <p:cNvPr id="4" name="Imagem 3" descr="Bem-vindo ao cemitério dos vivos, aqui... Tiago Belinha"/>
          <p:cNvPicPr/>
          <p:nvPr/>
        </p:nvPicPr>
        <p:blipFill>
          <a:blip r:embed="rId2">
            <a:extLst>
              <a:ext uri="{28A0092B-C50C-407E-A947-70E740481C1C}">
                <a14:useLocalDpi xmlns:a14="http://schemas.microsoft.com/office/drawing/2010/main" val="0"/>
              </a:ext>
            </a:extLst>
          </a:blip>
          <a:srcRect/>
          <a:stretch>
            <a:fillRect/>
          </a:stretch>
        </p:blipFill>
        <p:spPr bwMode="auto">
          <a:xfrm>
            <a:off x="611561" y="332656"/>
            <a:ext cx="7992888" cy="6120680"/>
          </a:xfrm>
          <a:prstGeom prst="rect">
            <a:avLst/>
          </a:prstGeom>
          <a:noFill/>
          <a:ln>
            <a:noFill/>
          </a:ln>
        </p:spPr>
      </p:pic>
    </p:spTree>
    <p:extLst>
      <p:ext uri="{BB962C8B-B14F-4D97-AF65-F5344CB8AC3E}">
        <p14:creationId xmlns:p14="http://schemas.microsoft.com/office/powerpoint/2010/main" val="13842596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539552" y="332656"/>
            <a:ext cx="8064896" cy="6192688"/>
          </a:xfrm>
        </p:spPr>
        <p:txBody>
          <a:bodyPr/>
          <a:lstStyle/>
          <a:p>
            <a:r>
              <a:rPr lang="pt-BR" dirty="0"/>
              <a:t>FATOS HISTÓRICOS E SOCIAIS</a:t>
            </a:r>
          </a:p>
          <a:p>
            <a:pPr algn="l"/>
            <a:r>
              <a:rPr lang="pt-BR" sz="3200" b="1" dirty="0">
                <a:latin typeface="Arial" pitchFamily="34" charset="0"/>
                <a:cs typeface="Arial" pitchFamily="34" charset="0"/>
              </a:rPr>
              <a:t>&gt; Regime R</a:t>
            </a:r>
            <a:r>
              <a:rPr lang="pt-BR" sz="3200" b="1" dirty="0" smtClean="0">
                <a:latin typeface="Arial" pitchFamily="34" charset="0"/>
                <a:cs typeface="Arial" pitchFamily="34" charset="0"/>
              </a:rPr>
              <a:t>epublicano</a:t>
            </a:r>
            <a:r>
              <a:rPr lang="pt-BR" sz="3200" b="1" dirty="0">
                <a:latin typeface="Arial" pitchFamily="34" charset="0"/>
                <a:cs typeface="Arial" pitchFamily="34" charset="0"/>
              </a:rPr>
              <a:t>,( Condições de um país mais justo)</a:t>
            </a:r>
            <a:br>
              <a:rPr lang="pt-BR" sz="3200" b="1" dirty="0">
                <a:latin typeface="Arial" pitchFamily="34" charset="0"/>
                <a:cs typeface="Arial" pitchFamily="34" charset="0"/>
              </a:rPr>
            </a:br>
            <a:r>
              <a:rPr lang="pt-BR" sz="3200" b="1" dirty="0">
                <a:latin typeface="Arial" pitchFamily="34" charset="0"/>
                <a:cs typeface="Arial" pitchFamily="34" charset="0"/>
              </a:rPr>
              <a:t>&gt; </a:t>
            </a:r>
            <a:r>
              <a:rPr lang="pt-BR" sz="3200" b="1" dirty="0" smtClean="0">
                <a:latin typeface="Arial" pitchFamily="34" charset="0"/>
                <a:cs typeface="Arial" pitchFamily="34" charset="0"/>
              </a:rPr>
              <a:t>Greve </a:t>
            </a:r>
            <a:r>
              <a:rPr lang="pt-BR" sz="3200" b="1" dirty="0">
                <a:latin typeface="Arial" pitchFamily="34" charset="0"/>
                <a:cs typeface="Arial" pitchFamily="34" charset="0"/>
              </a:rPr>
              <a:t>os </a:t>
            </a:r>
            <a:r>
              <a:rPr lang="pt-BR" sz="3200" b="1" dirty="0" smtClean="0">
                <a:latin typeface="Arial" pitchFamily="34" charset="0"/>
                <a:cs typeface="Arial" pitchFamily="34" charset="0"/>
              </a:rPr>
              <a:t>Operários </a:t>
            </a:r>
            <a:r>
              <a:rPr lang="pt-BR" sz="3200" b="1" dirty="0">
                <a:latin typeface="Arial" pitchFamily="34" charset="0"/>
                <a:cs typeface="Arial" pitchFamily="34" charset="0"/>
              </a:rPr>
              <a:t>em S</a:t>
            </a:r>
            <a:r>
              <a:rPr lang="pt-BR" sz="3200" b="1" dirty="0" smtClean="0">
                <a:latin typeface="Arial" pitchFamily="34" charset="0"/>
                <a:cs typeface="Arial" pitchFamily="34" charset="0"/>
              </a:rPr>
              <a:t>ão Paulo</a:t>
            </a:r>
            <a:r>
              <a:rPr lang="pt-BR" sz="3200" b="1" dirty="0">
                <a:latin typeface="Arial" pitchFamily="34" charset="0"/>
                <a:cs typeface="Arial" pitchFamily="34" charset="0"/>
              </a:rPr>
              <a:t>,</a:t>
            </a:r>
            <a:br>
              <a:rPr lang="pt-BR" sz="3200" b="1" dirty="0">
                <a:latin typeface="Arial" pitchFamily="34" charset="0"/>
                <a:cs typeface="Arial" pitchFamily="34" charset="0"/>
              </a:rPr>
            </a:br>
            <a:r>
              <a:rPr lang="pt-BR" sz="3200" b="1" dirty="0">
                <a:latin typeface="Arial" pitchFamily="34" charset="0"/>
                <a:cs typeface="Arial" pitchFamily="34" charset="0"/>
              </a:rPr>
              <a:t>&gt;Revolta da </a:t>
            </a:r>
            <a:r>
              <a:rPr lang="pt-BR" sz="3200" b="1" dirty="0" smtClean="0">
                <a:latin typeface="Arial" pitchFamily="34" charset="0"/>
                <a:cs typeface="Arial" pitchFamily="34" charset="0"/>
              </a:rPr>
              <a:t>Chibatada</a:t>
            </a:r>
            <a:r>
              <a:rPr lang="pt-BR" sz="3200" b="1" dirty="0">
                <a:latin typeface="Arial" pitchFamily="34" charset="0"/>
                <a:cs typeface="Arial" pitchFamily="34" charset="0"/>
              </a:rPr>
              <a:t>,</a:t>
            </a:r>
            <a:br>
              <a:rPr lang="pt-BR" sz="3200" b="1" dirty="0">
                <a:latin typeface="Arial" pitchFamily="34" charset="0"/>
                <a:cs typeface="Arial" pitchFamily="34" charset="0"/>
              </a:rPr>
            </a:br>
            <a:r>
              <a:rPr lang="pt-BR" sz="3200" b="1" dirty="0" smtClean="0">
                <a:latin typeface="Arial" pitchFamily="34" charset="0"/>
                <a:cs typeface="Arial" pitchFamily="34" charset="0"/>
              </a:rPr>
              <a:t>&gt;Guerra </a:t>
            </a:r>
            <a:r>
              <a:rPr lang="pt-BR" sz="3200" b="1" dirty="0">
                <a:latin typeface="Arial" pitchFamily="34" charset="0"/>
                <a:cs typeface="Arial" pitchFamily="34" charset="0"/>
              </a:rPr>
              <a:t>dos </a:t>
            </a:r>
            <a:r>
              <a:rPr lang="pt-BR" sz="3200" b="1" dirty="0" smtClean="0">
                <a:latin typeface="Arial" pitchFamily="34" charset="0"/>
                <a:cs typeface="Arial" pitchFamily="34" charset="0"/>
              </a:rPr>
              <a:t>Canudos</a:t>
            </a:r>
            <a:r>
              <a:rPr lang="pt-BR" sz="3200" b="1" dirty="0">
                <a:latin typeface="Arial" pitchFamily="34" charset="0"/>
                <a:cs typeface="Arial" pitchFamily="34" charset="0"/>
              </a:rPr>
              <a:t>,</a:t>
            </a:r>
            <a:br>
              <a:rPr lang="pt-BR" sz="3200" b="1" dirty="0">
                <a:latin typeface="Arial" pitchFamily="34" charset="0"/>
                <a:cs typeface="Arial" pitchFamily="34" charset="0"/>
              </a:rPr>
            </a:br>
            <a:r>
              <a:rPr lang="pt-BR" sz="3200" b="1" dirty="0">
                <a:latin typeface="Arial" pitchFamily="34" charset="0"/>
                <a:cs typeface="Arial" pitchFamily="34" charset="0"/>
              </a:rPr>
              <a:t>&gt;Revolta da </a:t>
            </a:r>
            <a:r>
              <a:rPr lang="pt-BR" sz="3200" b="1" dirty="0" smtClean="0">
                <a:latin typeface="Arial" pitchFamily="34" charset="0"/>
                <a:cs typeface="Arial" pitchFamily="34" charset="0"/>
              </a:rPr>
              <a:t>Vacina</a:t>
            </a:r>
            <a:r>
              <a:rPr lang="pt-BR" sz="3200" b="1" dirty="0">
                <a:latin typeface="Arial" pitchFamily="34" charset="0"/>
                <a:cs typeface="Arial" pitchFamily="34" charset="0"/>
              </a:rPr>
              <a:t>,</a:t>
            </a:r>
            <a:br>
              <a:rPr lang="pt-BR" sz="3200" b="1" dirty="0">
                <a:latin typeface="Arial" pitchFamily="34" charset="0"/>
                <a:cs typeface="Arial" pitchFamily="34" charset="0"/>
              </a:rPr>
            </a:br>
            <a:r>
              <a:rPr lang="pt-BR" sz="3200" b="1" dirty="0" smtClean="0">
                <a:latin typeface="Arial" pitchFamily="34" charset="0"/>
                <a:cs typeface="Arial" pitchFamily="34" charset="0"/>
              </a:rPr>
              <a:t>&gt;Semana </a:t>
            </a:r>
            <a:r>
              <a:rPr lang="pt-BR" sz="3200" b="1" dirty="0">
                <a:latin typeface="Arial" pitchFamily="34" charset="0"/>
                <a:cs typeface="Arial" pitchFamily="34" charset="0"/>
              </a:rPr>
              <a:t>da </a:t>
            </a:r>
            <a:r>
              <a:rPr lang="pt-BR" sz="3200" b="1" dirty="0" smtClean="0">
                <a:latin typeface="Arial" pitchFamily="34" charset="0"/>
                <a:cs typeface="Arial" pitchFamily="34" charset="0"/>
              </a:rPr>
              <a:t>Arte Moderna</a:t>
            </a:r>
            <a:r>
              <a:rPr lang="pt-BR" sz="3200" b="1" dirty="0">
                <a:latin typeface="Arial" pitchFamily="34" charset="0"/>
                <a:cs typeface="Arial" pitchFamily="34" charset="0"/>
              </a:rPr>
              <a:t>,</a:t>
            </a:r>
            <a:br>
              <a:rPr lang="pt-BR" sz="3200" b="1" dirty="0">
                <a:latin typeface="Arial" pitchFamily="34" charset="0"/>
                <a:cs typeface="Arial" pitchFamily="34" charset="0"/>
              </a:rPr>
            </a:br>
            <a:r>
              <a:rPr lang="pt-BR" sz="3200" b="1" dirty="0" smtClean="0">
                <a:latin typeface="Arial" pitchFamily="34" charset="0"/>
                <a:cs typeface="Arial" pitchFamily="34" charset="0"/>
              </a:rPr>
              <a:t>&gt;Transição </a:t>
            </a:r>
            <a:r>
              <a:rPr lang="pt-BR" sz="3200" b="1" dirty="0">
                <a:latin typeface="Arial" pitchFamily="34" charset="0"/>
                <a:cs typeface="Arial" pitchFamily="34" charset="0"/>
              </a:rPr>
              <a:t>do </a:t>
            </a:r>
            <a:r>
              <a:rPr lang="pt-BR" sz="3200" b="1" dirty="0" smtClean="0">
                <a:latin typeface="Arial" pitchFamily="34" charset="0"/>
                <a:cs typeface="Arial" pitchFamily="34" charset="0"/>
              </a:rPr>
              <a:t>Simbolismo </a:t>
            </a:r>
            <a:r>
              <a:rPr lang="pt-BR" sz="3200" b="1" dirty="0">
                <a:latin typeface="Arial" pitchFamily="34" charset="0"/>
                <a:cs typeface="Arial" pitchFamily="34" charset="0"/>
              </a:rPr>
              <a:t>e o </a:t>
            </a:r>
            <a:r>
              <a:rPr lang="pt-BR" sz="3200" b="1" dirty="0" smtClean="0">
                <a:latin typeface="Arial" pitchFamily="34" charset="0"/>
                <a:cs typeface="Arial" pitchFamily="34" charset="0"/>
              </a:rPr>
              <a:t>Modernismo</a:t>
            </a:r>
            <a:endParaRPr lang="pt-BR" sz="3200" b="1" dirty="0">
              <a:latin typeface="Arial" pitchFamily="34" charset="0"/>
              <a:cs typeface="Arial" pitchFamily="34" charset="0"/>
            </a:endParaRPr>
          </a:p>
          <a:p>
            <a:pPr algn="l"/>
            <a:endParaRPr lang="pt-BR" sz="3600" b="1" dirty="0">
              <a:latin typeface="Arial" pitchFamily="34" charset="0"/>
              <a:cs typeface="Arial" pitchFamily="34" charset="0"/>
            </a:endParaRPr>
          </a:p>
        </p:txBody>
      </p:sp>
    </p:spTree>
    <p:extLst>
      <p:ext uri="{BB962C8B-B14F-4D97-AF65-F5344CB8AC3E}">
        <p14:creationId xmlns:p14="http://schemas.microsoft.com/office/powerpoint/2010/main" val="1419531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539552" y="332656"/>
            <a:ext cx="8064896" cy="6192688"/>
          </a:xfrm>
        </p:spPr>
        <p:txBody>
          <a:bodyPr/>
          <a:lstStyle/>
          <a:p>
            <a:pPr algn="just"/>
            <a:r>
              <a:rPr lang="pt-BR" sz="2400" b="1" dirty="0">
                <a:latin typeface="Arial" pitchFamily="34" charset="0"/>
                <a:cs typeface="Arial" pitchFamily="34" charset="0"/>
              </a:rPr>
              <a:t>Lembrar:</a:t>
            </a:r>
            <a:br>
              <a:rPr lang="pt-BR" sz="2400" b="1" dirty="0">
                <a:latin typeface="Arial" pitchFamily="34" charset="0"/>
                <a:cs typeface="Arial" pitchFamily="34" charset="0"/>
              </a:rPr>
            </a:br>
            <a:r>
              <a:rPr lang="pt-BR" sz="2400" b="1" dirty="0">
                <a:latin typeface="Arial" pitchFamily="34" charset="0"/>
                <a:cs typeface="Arial" pitchFamily="34" charset="0"/>
              </a:rPr>
              <a:t/>
            </a:r>
            <a:br>
              <a:rPr lang="pt-BR" sz="2400" b="1" dirty="0">
                <a:latin typeface="Arial" pitchFamily="34" charset="0"/>
                <a:cs typeface="Arial" pitchFamily="34" charset="0"/>
              </a:rPr>
            </a:br>
            <a:r>
              <a:rPr lang="pt-BR" sz="2400" b="1" dirty="0">
                <a:latin typeface="Arial" pitchFamily="34" charset="0"/>
                <a:cs typeface="Arial" pitchFamily="34" charset="0"/>
              </a:rPr>
              <a:t>1ª- </a:t>
            </a:r>
            <a:r>
              <a:rPr lang="pt-BR" sz="2400" b="1" dirty="0" smtClean="0">
                <a:latin typeface="Arial" pitchFamily="34" charset="0"/>
                <a:cs typeface="Arial" pitchFamily="34" charset="0"/>
              </a:rPr>
              <a:t>Substituição </a:t>
            </a:r>
            <a:r>
              <a:rPr lang="pt-BR" sz="2400" b="1" dirty="0">
                <a:latin typeface="Arial" pitchFamily="34" charset="0"/>
                <a:cs typeface="Arial" pitchFamily="34" charset="0"/>
              </a:rPr>
              <a:t>de mão- de- obra escrava. (italianos/ salários).</a:t>
            </a:r>
            <a:br>
              <a:rPr lang="pt-BR" sz="2400" b="1" dirty="0">
                <a:latin typeface="Arial" pitchFamily="34" charset="0"/>
                <a:cs typeface="Arial" pitchFamily="34" charset="0"/>
              </a:rPr>
            </a:br>
            <a:r>
              <a:rPr lang="pt-BR" sz="2400" b="1" dirty="0">
                <a:latin typeface="Arial" pitchFamily="34" charset="0"/>
                <a:cs typeface="Arial" pitchFamily="34" charset="0"/>
              </a:rPr>
              <a:t/>
            </a:r>
            <a:br>
              <a:rPr lang="pt-BR" sz="2400" b="1" dirty="0">
                <a:latin typeface="Arial" pitchFamily="34" charset="0"/>
                <a:cs typeface="Arial" pitchFamily="34" charset="0"/>
              </a:rPr>
            </a:br>
            <a:r>
              <a:rPr lang="pt-BR" sz="2400" b="1" dirty="0">
                <a:latin typeface="Arial" pitchFamily="34" charset="0"/>
                <a:cs typeface="Arial" pitchFamily="34" charset="0"/>
              </a:rPr>
              <a:t>2ª-Foi o resultado direto do uso de chibatadas por oficiais navais brancos ao punir marinheiros afro-brasileiros e mulatos.</a:t>
            </a:r>
            <a:br>
              <a:rPr lang="pt-BR" sz="2400" b="1" dirty="0">
                <a:latin typeface="Arial" pitchFamily="34" charset="0"/>
                <a:cs typeface="Arial" pitchFamily="34" charset="0"/>
              </a:rPr>
            </a:br>
            <a:r>
              <a:rPr lang="pt-BR" sz="2400" b="1" dirty="0">
                <a:latin typeface="Arial" pitchFamily="34" charset="0"/>
                <a:cs typeface="Arial" pitchFamily="34" charset="0"/>
              </a:rPr>
              <a:t/>
            </a:r>
            <a:br>
              <a:rPr lang="pt-BR" sz="2400" b="1" dirty="0">
                <a:latin typeface="Arial" pitchFamily="34" charset="0"/>
                <a:cs typeface="Arial" pitchFamily="34" charset="0"/>
              </a:rPr>
            </a:br>
            <a:r>
              <a:rPr lang="pt-BR" sz="2400" b="1" dirty="0">
                <a:latin typeface="Arial" pitchFamily="34" charset="0"/>
                <a:cs typeface="Arial" pitchFamily="34" charset="0"/>
              </a:rPr>
              <a:t>3ª- </a:t>
            </a:r>
            <a:r>
              <a:rPr lang="pt-BR" sz="2400" b="1" dirty="0" smtClean="0">
                <a:latin typeface="Arial" pitchFamily="34" charset="0"/>
                <a:cs typeface="Arial" pitchFamily="34" charset="0"/>
              </a:rPr>
              <a:t>Fim </a:t>
            </a:r>
            <a:r>
              <a:rPr lang="pt-BR" sz="2400" b="1" dirty="0">
                <a:latin typeface="Arial" pitchFamily="34" charset="0"/>
                <a:cs typeface="Arial" pitchFamily="34" charset="0"/>
              </a:rPr>
              <a:t>da monarquia e instalação do regime republicano- Bahia,</a:t>
            </a:r>
            <a:br>
              <a:rPr lang="pt-BR" sz="2400" b="1" dirty="0">
                <a:latin typeface="Arial" pitchFamily="34" charset="0"/>
                <a:cs typeface="Arial" pitchFamily="34" charset="0"/>
              </a:rPr>
            </a:br>
            <a:r>
              <a:rPr lang="pt-BR" sz="2400" b="1" dirty="0">
                <a:latin typeface="Arial" pitchFamily="34" charset="0"/>
                <a:cs typeface="Arial" pitchFamily="34" charset="0"/>
              </a:rPr>
              <a:t/>
            </a:r>
            <a:br>
              <a:rPr lang="pt-BR" sz="2400" b="1" dirty="0">
                <a:latin typeface="Arial" pitchFamily="34" charset="0"/>
                <a:cs typeface="Arial" pitchFamily="34" charset="0"/>
              </a:rPr>
            </a:br>
            <a:r>
              <a:rPr lang="pt-BR" sz="2400" b="1" dirty="0">
                <a:latin typeface="Arial" pitchFamily="34" charset="0"/>
                <a:cs typeface="Arial" pitchFamily="34" charset="0"/>
              </a:rPr>
              <a:t>4º-Seu pretexto imediato foi uma lei que determinava a obrigatoriedade da vacinação</a:t>
            </a:r>
          </a:p>
          <a:p>
            <a:pPr algn="just"/>
            <a:endParaRPr lang="pt-BR" dirty="0"/>
          </a:p>
        </p:txBody>
      </p:sp>
    </p:spTree>
    <p:extLst>
      <p:ext uri="{BB962C8B-B14F-4D97-AF65-F5344CB8AC3E}">
        <p14:creationId xmlns:p14="http://schemas.microsoft.com/office/powerpoint/2010/main" val="10723854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539552" y="332656"/>
            <a:ext cx="8064896" cy="6192688"/>
          </a:xfrm>
        </p:spPr>
        <p:txBody>
          <a:bodyPr/>
          <a:lstStyle/>
          <a:p>
            <a:pPr algn="just"/>
            <a:endParaRPr lang="pt-BR" sz="2400" b="1" dirty="0" smtClean="0">
              <a:latin typeface="Arial" pitchFamily="34" charset="0"/>
              <a:cs typeface="Arial" pitchFamily="34" charset="0"/>
            </a:endParaRPr>
          </a:p>
          <a:p>
            <a:pPr algn="just"/>
            <a:endParaRPr lang="pt-BR" sz="2400" b="1" dirty="0">
              <a:latin typeface="Arial" pitchFamily="34" charset="0"/>
              <a:cs typeface="Arial" pitchFamily="34" charset="0"/>
            </a:endParaRPr>
          </a:p>
          <a:p>
            <a:pPr algn="just"/>
            <a:endParaRPr lang="pt-BR" sz="2400" b="1" dirty="0" smtClean="0">
              <a:latin typeface="Arial" pitchFamily="34" charset="0"/>
              <a:cs typeface="Arial" pitchFamily="34" charset="0"/>
            </a:endParaRPr>
          </a:p>
          <a:p>
            <a:pPr algn="just"/>
            <a:r>
              <a:rPr lang="pt-BR" sz="2400" b="1" dirty="0" smtClean="0">
                <a:latin typeface="Arial" pitchFamily="34" charset="0"/>
                <a:cs typeface="Arial" pitchFamily="34" charset="0"/>
              </a:rPr>
              <a:t>O Diário do hospício consiste em um conjunto de registros realizados por Lima Barreto durante sua segunda internação no Hospício Nacional de Alienados, compreendida entre 25 de dezembro de 1919 e 02 de fevereiro de 1920. Conforme entrevista concedida ao periódico A Folha, publicada em 31 de janeiro de 1920, essas impressões serviriam de base para a escrita de um livro.</a:t>
            </a:r>
            <a:endParaRPr lang="pt-BR" sz="2400" b="1" dirty="0">
              <a:latin typeface="Arial" pitchFamily="34" charset="0"/>
              <a:cs typeface="Arial" pitchFamily="34" charset="0"/>
            </a:endParaRPr>
          </a:p>
        </p:txBody>
      </p:sp>
    </p:spTree>
    <p:extLst>
      <p:ext uri="{BB962C8B-B14F-4D97-AF65-F5344CB8AC3E}">
        <p14:creationId xmlns:p14="http://schemas.microsoft.com/office/powerpoint/2010/main" val="29888169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539552" y="332656"/>
            <a:ext cx="8064896" cy="6192688"/>
          </a:xfrm>
        </p:spPr>
        <p:txBody>
          <a:bodyPr/>
          <a:lstStyle/>
          <a:p>
            <a:endParaRPr lang="pt-BR" sz="2400" b="1" dirty="0" smtClean="0">
              <a:latin typeface="Arial" pitchFamily="34" charset="0"/>
              <a:cs typeface="Arial" pitchFamily="34" charset="0"/>
            </a:endParaRPr>
          </a:p>
          <a:p>
            <a:endParaRPr lang="pt-BR" sz="2400" b="1" dirty="0">
              <a:latin typeface="Arial" pitchFamily="34" charset="0"/>
              <a:cs typeface="Arial" pitchFamily="34" charset="0"/>
            </a:endParaRPr>
          </a:p>
          <a:p>
            <a:endParaRPr lang="pt-BR" sz="2400" b="1" dirty="0" smtClean="0">
              <a:latin typeface="Arial" pitchFamily="34" charset="0"/>
              <a:cs typeface="Arial" pitchFamily="34" charset="0"/>
            </a:endParaRPr>
          </a:p>
          <a:p>
            <a:pPr algn="just"/>
            <a:r>
              <a:rPr lang="pt-BR" sz="2400" b="1" dirty="0" smtClean="0">
                <a:latin typeface="Arial" pitchFamily="34" charset="0"/>
                <a:cs typeface="Arial" pitchFamily="34" charset="0"/>
              </a:rPr>
              <a:t>“Tenho </a:t>
            </a:r>
            <a:r>
              <a:rPr lang="pt-BR" sz="2400" b="1" dirty="0">
                <a:latin typeface="Arial" pitchFamily="34" charset="0"/>
                <a:cs typeface="Arial" pitchFamily="34" charset="0"/>
              </a:rPr>
              <a:t>coligido observações interessantíssimas para escrever um livro sobre a vida interna dos hospitais de loucos. Leia O cemitério dos vivos. Nessas páginas contarei, com fartura de pormenores, as cenas mais jocosas e as mais dolorosas que se passam dentro destas paredes inexpugnáveis. Tenho visto coisas interessantíssimas</a:t>
            </a:r>
            <a:r>
              <a:rPr lang="pt-BR" sz="2400" b="1" dirty="0" smtClean="0">
                <a:latin typeface="Arial" pitchFamily="34" charset="0"/>
                <a:cs typeface="Arial" pitchFamily="34" charset="0"/>
              </a:rPr>
              <a:t>.” </a:t>
            </a:r>
            <a:r>
              <a:rPr lang="pt-BR" sz="2400" b="1" dirty="0">
                <a:latin typeface="Arial" pitchFamily="34" charset="0"/>
                <a:cs typeface="Arial" pitchFamily="34" charset="0"/>
              </a:rPr>
              <a:t>(BARRETO, 1956, p. 258)</a:t>
            </a:r>
          </a:p>
          <a:p>
            <a:endParaRPr lang="pt-BR" dirty="0"/>
          </a:p>
        </p:txBody>
      </p:sp>
    </p:spTree>
    <p:extLst>
      <p:ext uri="{BB962C8B-B14F-4D97-AF65-F5344CB8AC3E}">
        <p14:creationId xmlns:p14="http://schemas.microsoft.com/office/powerpoint/2010/main" val="186367585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l">
  <a:themeElements>
    <a:clrScheme name="Papel">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l">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Papel">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82</TotalTime>
  <Words>634</Words>
  <Application>Microsoft Office PowerPoint</Application>
  <PresentationFormat>Apresentação na tela (4:3)</PresentationFormat>
  <Paragraphs>37</Paragraphs>
  <Slides>20</Slides>
  <Notes>0</Notes>
  <HiddenSlides>0</HiddenSlides>
  <MMClips>0</MMClips>
  <ScaleCrop>false</ScaleCrop>
  <HeadingPairs>
    <vt:vector size="4" baseType="variant">
      <vt:variant>
        <vt:lpstr>Tema</vt:lpstr>
      </vt:variant>
      <vt:variant>
        <vt:i4>1</vt:i4>
      </vt:variant>
      <vt:variant>
        <vt:lpstr>Títulos de slides</vt:lpstr>
      </vt:variant>
      <vt:variant>
        <vt:i4>20</vt:i4>
      </vt:variant>
    </vt:vector>
  </HeadingPairs>
  <TitlesOfParts>
    <vt:vector size="21" baseType="lpstr">
      <vt:lpstr>Papel</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Adriana Sussa Campos</dc:creator>
  <cp:lastModifiedBy>Adriana Sussa Campos</cp:lastModifiedBy>
  <cp:revision>9</cp:revision>
  <dcterms:created xsi:type="dcterms:W3CDTF">2020-04-10T10:34:19Z</dcterms:created>
  <dcterms:modified xsi:type="dcterms:W3CDTF">2020-04-15T21:11:21Z</dcterms:modified>
</cp:coreProperties>
</file>