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DDEC-3DA7-4886-9045-922E7E6AA215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7720E-6872-497F-AEF4-62F4AC9C9C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10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1A5BD-73B3-45BE-87D4-045EF4C69DCB}" type="slidenum">
              <a:rPr lang="pt-BR" altLang="en-US" smtClean="0"/>
              <a:pPr>
                <a:spcBef>
                  <a:spcPct val="0"/>
                </a:spcBef>
              </a:pPr>
              <a:t>18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81665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2D98E-7911-48F7-A379-BBA3A53A8C75}" type="slidenum">
              <a:rPr lang="pt-BR" altLang="en-US" smtClean="0"/>
              <a:pPr>
                <a:spcBef>
                  <a:spcPct val="0"/>
                </a:spcBef>
              </a:pPr>
              <a:t>27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24792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1C4EE-3D1E-4952-B61A-64055E744BE9}" type="slidenum">
              <a:rPr lang="pt-BR" altLang="en-US" smtClean="0"/>
              <a:pPr>
                <a:spcBef>
                  <a:spcPct val="0"/>
                </a:spcBef>
              </a:pPr>
              <a:t>19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44438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3EB2F-C1AA-49A4-8466-30740FDBC6AB}" type="slidenum">
              <a:rPr lang="pt-BR" altLang="en-US" smtClean="0"/>
              <a:pPr>
                <a:spcBef>
                  <a:spcPct val="0"/>
                </a:spcBef>
              </a:pPr>
              <a:t>20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47953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0639A4-C41A-4D73-9CB5-1FB5AA9D3622}" type="slidenum">
              <a:rPr lang="pt-BR" altLang="en-US" smtClean="0"/>
              <a:pPr>
                <a:spcBef>
                  <a:spcPct val="0"/>
                </a:spcBef>
              </a:pPr>
              <a:t>21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26860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BE80C-E1A4-4E02-A30C-9C5B145B8268}" type="slidenum">
              <a:rPr lang="pt-BR" altLang="en-US" smtClean="0"/>
              <a:pPr>
                <a:spcBef>
                  <a:spcPct val="0"/>
                </a:spcBef>
              </a:pPr>
              <a:t>22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42184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1CBC8-9FB6-4017-BC0D-60DAE1C0CE45}" type="slidenum">
              <a:rPr lang="pt-BR" altLang="en-US" smtClean="0"/>
              <a:pPr>
                <a:spcBef>
                  <a:spcPct val="0"/>
                </a:spcBef>
              </a:pPr>
              <a:t>23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239980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7720E-6872-497F-AEF4-62F4AC9C9C7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39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1EC69-8BE4-4720-9882-72FEE84A2028}" type="slidenum">
              <a:rPr lang="pt-BR" altLang="en-US" smtClean="0"/>
              <a:pPr>
                <a:spcBef>
                  <a:spcPct val="0"/>
                </a:spcBef>
              </a:pPr>
              <a:t>25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40264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D83A7-1C61-4832-B936-6C30657A4DF3}" type="slidenum">
              <a:rPr lang="pt-BR" altLang="en-US" smtClean="0"/>
              <a:pPr>
                <a:spcBef>
                  <a:spcPct val="0"/>
                </a:spcBef>
              </a:pPr>
              <a:t>26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9267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5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8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3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5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07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4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3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16E67-AD86-4872-BAA0-BA743E3E059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CF746B-55F2-49A4-A51D-58EEE8FCB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9985" y="1828800"/>
            <a:ext cx="10058400" cy="249754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7200" b="1" dirty="0" smtClean="0"/>
              <a:t>CIRCULAÇÃO COMPARADA</a:t>
            </a:r>
            <a:br>
              <a:rPr lang="pt-BR" sz="7200" b="1" dirty="0" smtClean="0"/>
            </a:br>
            <a:r>
              <a:rPr lang="pt-BR" sz="7200" b="1" dirty="0" smtClean="0"/>
              <a:t>DOS ANIMAIS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1577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9" y="-1517"/>
            <a:ext cx="10699845" cy="63052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85698" y="27295"/>
            <a:ext cx="426001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 sangue passa apenas uma vez</a:t>
            </a:r>
          </a:p>
          <a:p>
            <a:r>
              <a:rPr lang="pt-BR" sz="2400" b="1" dirty="0" smtClean="0"/>
              <a:t>no coração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48984" y="0"/>
            <a:ext cx="376451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 sangue passa duas vezes</a:t>
            </a:r>
          </a:p>
          <a:p>
            <a:r>
              <a:rPr lang="pt-BR" sz="2400" b="1" dirty="0" smtClean="0"/>
              <a:t>no coração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439708" y="4560626"/>
            <a:ext cx="896565" cy="3798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32097" y="5104261"/>
            <a:ext cx="716870" cy="3813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75" y="1910260"/>
            <a:ext cx="3360006" cy="39231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259"/>
            <a:ext cx="8774780" cy="386274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0870" y="0"/>
            <a:ext cx="8442505" cy="145075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6600" b="1" dirty="0" smtClean="0"/>
              <a:t>CIRCULAÇÃO DOS PEIXES</a:t>
            </a:r>
            <a:endParaRPr lang="pt-BR" sz="6600" b="1" dirty="0"/>
          </a:p>
        </p:txBody>
      </p:sp>
      <p:sp>
        <p:nvSpPr>
          <p:cNvPr id="2" name="Elipse 1"/>
          <p:cNvSpPr/>
          <p:nvPr/>
        </p:nvSpPr>
        <p:spPr>
          <a:xfrm>
            <a:off x="5827594" y="3534770"/>
            <a:ext cx="1105469" cy="5186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75481" y="1790131"/>
            <a:ext cx="1105469" cy="5186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95" y="1876822"/>
            <a:ext cx="5595014" cy="434563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0870" y="0"/>
            <a:ext cx="8442505" cy="145075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6600" b="1" dirty="0" smtClean="0"/>
              <a:t>CIRCULAÇÃO DOS PEIXES</a:t>
            </a:r>
            <a:endParaRPr lang="pt-BR" sz="6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069" y="1774206"/>
            <a:ext cx="5928033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Coração </a:t>
            </a:r>
            <a:r>
              <a:rPr lang="pt-BR" sz="4800" b="1" dirty="0" err="1" smtClean="0"/>
              <a:t>bicavitário</a:t>
            </a:r>
            <a:r>
              <a:rPr lang="pt-BR" sz="4800" b="1" dirty="0" smtClean="0"/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fechada;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simples.</a:t>
            </a:r>
            <a:endParaRPr lang="pt-BR" sz="4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" y="4234761"/>
            <a:ext cx="4517409" cy="19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0870" y="0"/>
            <a:ext cx="8442505" cy="145075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6600" b="1" dirty="0" smtClean="0"/>
              <a:t>CIRCULAÇÃO DOS ANFÍBIOS</a:t>
            </a:r>
            <a:endParaRPr lang="pt-BR" sz="6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069" y="1774206"/>
            <a:ext cx="6030625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Coração </a:t>
            </a:r>
            <a:r>
              <a:rPr lang="pt-BR" sz="4800" b="1" dirty="0" err="1" smtClean="0"/>
              <a:t>tricavitário</a:t>
            </a:r>
            <a:r>
              <a:rPr lang="pt-BR" sz="4800" b="1" dirty="0" smtClean="0"/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fechada;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dupla.</a:t>
            </a:r>
            <a:endParaRPr lang="pt-BR" sz="4800" b="1" dirty="0"/>
          </a:p>
        </p:txBody>
      </p:sp>
      <p:pic>
        <p:nvPicPr>
          <p:cNvPr id="1026" name="Picture 2" descr="Sistemas Circulatórios dos Animais (Comparação) - Cola d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1" y="1891779"/>
            <a:ext cx="4873936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8" y="4109923"/>
            <a:ext cx="2129051" cy="21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82" y="-49794"/>
            <a:ext cx="8693624" cy="63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0870" y="191069"/>
            <a:ext cx="8442505" cy="12596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6600" b="1" dirty="0" smtClean="0"/>
              <a:t>CIRCULAÇÃO DOS RÉPTEIS</a:t>
            </a:r>
            <a:endParaRPr lang="pt-BR" sz="6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069" y="1774206"/>
            <a:ext cx="667048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Coração </a:t>
            </a:r>
            <a:r>
              <a:rPr lang="pt-BR" sz="4800" b="1" dirty="0" err="1" smtClean="0"/>
              <a:t>tricavitário</a:t>
            </a:r>
            <a:r>
              <a:rPr lang="pt-BR" sz="4800" b="1" dirty="0" smtClean="0"/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fechada;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dupla;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incompleta.</a:t>
            </a:r>
            <a:endParaRPr lang="pt-BR" sz="4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01" y="1750869"/>
            <a:ext cx="5332365" cy="43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-142112"/>
            <a:ext cx="9990161" cy="6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0870" y="395785"/>
            <a:ext cx="10666521" cy="105497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5400" b="1" dirty="0" smtClean="0"/>
              <a:t>CIRCULAÇÃO DAS AVES E MAMÍFEROS</a:t>
            </a:r>
            <a:endParaRPr lang="pt-BR" sz="5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069" y="1774206"/>
            <a:ext cx="668182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Coração </a:t>
            </a:r>
            <a:r>
              <a:rPr lang="pt-BR" sz="4800" b="1" dirty="0" err="1" smtClean="0"/>
              <a:t>tetracavitário</a:t>
            </a:r>
            <a:r>
              <a:rPr lang="pt-BR" sz="4800" b="1" dirty="0" smtClean="0"/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fechada;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 smtClean="0"/>
              <a:t>Circulação dupla.</a:t>
            </a:r>
            <a:endParaRPr lang="pt-BR" sz="4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5" y="4238814"/>
            <a:ext cx="7192369" cy="20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http://cnaturais9.files.wordpress.com/2008/05/vasos-sanguineos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2565400"/>
            <a:ext cx="6405349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274" y="1071563"/>
            <a:ext cx="8929688" cy="349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Componentes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do sistema circulatório:</a:t>
            </a:r>
          </a:p>
          <a:p>
            <a:pPr marL="457200" indent="-457200" algn="just">
              <a:buFontTx/>
              <a:buAutoNum type="arabicParenR" startAt="2"/>
              <a:defRPr/>
            </a:pPr>
            <a:endParaRPr lang="pt-BR" sz="2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b="1" dirty="0" smtClean="0">
                <a:cs typeface="Tahoma" pitchFamily="34" charset="0"/>
              </a:rPr>
              <a:t>  </a:t>
            </a:r>
            <a:r>
              <a:rPr lang="pt-BR" sz="2000" b="1" dirty="0">
                <a:cs typeface="Tahoma" pitchFamily="34" charset="0"/>
              </a:rPr>
              <a:t>Vasos sanguíneos</a:t>
            </a:r>
          </a:p>
          <a:p>
            <a:pPr marL="342900" indent="-342900" algn="just">
              <a:defRPr/>
            </a:pPr>
            <a:endParaRPr lang="pt-BR" sz="1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dirty="0">
                <a:cs typeface="Tahoma" pitchFamily="34" charset="0"/>
              </a:rPr>
              <a:t>	Vasos sanguíneos são estruturas em forma de tubo que conduzem sangue pelo corpo.</a:t>
            </a:r>
          </a:p>
          <a:p>
            <a:pPr marL="342900" indent="-342900" algn="just">
              <a:defRPr/>
            </a:pPr>
            <a:endParaRPr lang="pt-BR" sz="1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dirty="0">
                <a:cs typeface="Tahoma" pitchFamily="34" charset="0"/>
              </a:rPr>
              <a:t>	Tipos: Artérias, Veias e capilares.</a:t>
            </a:r>
          </a:p>
          <a:p>
            <a:pPr marL="342900" indent="-342900" algn="just">
              <a:defRPr/>
            </a:pPr>
            <a:endParaRPr lang="pt-BR" sz="1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dirty="0">
                <a:cs typeface="Tahoma" pitchFamily="34" charset="0"/>
              </a:rPr>
              <a:t>	</a:t>
            </a:r>
            <a:r>
              <a:rPr lang="pt-BR" sz="2000" b="1" dirty="0">
                <a:cs typeface="Tahoma" pitchFamily="34" charset="0"/>
              </a:rPr>
              <a:t>Constituição de um vaso sanguíneo</a:t>
            </a:r>
          </a:p>
          <a:p>
            <a:pPr marL="342900" indent="-342900" algn="just">
              <a:defRPr/>
            </a:pPr>
            <a:endParaRPr lang="pt-BR" sz="16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	</a:t>
            </a:r>
          </a:p>
          <a:p>
            <a:pPr algn="just">
              <a:buBlip>
                <a:blip r:embed="rId4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81189" y="4071939"/>
            <a:ext cx="2357437" cy="23082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-Tecido conjuntivo </a:t>
            </a:r>
          </a:p>
          <a:p>
            <a:pPr algn="just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-Tecido muscular liso</a:t>
            </a:r>
          </a:p>
          <a:p>
            <a:pPr algn="just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-Endotélio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Obs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Capilares são formados apenas por camada endotelial.</a:t>
            </a:r>
          </a:p>
        </p:txBody>
      </p:sp>
    </p:spTree>
    <p:extLst>
      <p:ext uri="{BB962C8B-B14F-4D97-AF65-F5344CB8AC3E}">
        <p14:creationId xmlns:p14="http://schemas.microsoft.com/office/powerpoint/2010/main" val="32617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ascular.com.br/images/varizes1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91" y="3174479"/>
            <a:ext cx="2857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303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Componentes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do sistema circulatório:</a:t>
            </a:r>
          </a:p>
          <a:p>
            <a:pPr marL="457200" indent="-457200" algn="just">
              <a:buFontTx/>
              <a:buAutoNum type="arabicParenR" startAt="2"/>
              <a:defRPr/>
            </a:pPr>
            <a:endParaRPr lang="pt-BR" sz="2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b="1" dirty="0" smtClean="0">
                <a:cs typeface="Tahoma" pitchFamily="34" charset="0"/>
              </a:rPr>
              <a:t> </a:t>
            </a:r>
            <a:r>
              <a:rPr lang="pt-BR" sz="2000" b="1" dirty="0">
                <a:cs typeface="Tahoma" pitchFamily="34" charset="0"/>
              </a:rPr>
              <a:t>Vasos sanguíneos</a:t>
            </a:r>
          </a:p>
          <a:p>
            <a:pPr marL="342900" indent="-342900" algn="just">
              <a:defRPr/>
            </a:pPr>
            <a:endParaRPr lang="pt-BR" sz="2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b="1" dirty="0" smtClean="0">
                <a:cs typeface="Tahoma" pitchFamily="34" charset="0"/>
              </a:rPr>
              <a:t> </a:t>
            </a:r>
            <a:r>
              <a:rPr lang="pt-BR" sz="2000" b="1" dirty="0">
                <a:cs typeface="Tahoma" pitchFamily="34" charset="0"/>
              </a:rPr>
              <a:t>Veias</a:t>
            </a:r>
          </a:p>
          <a:p>
            <a:pPr marL="342900" indent="-342900" algn="just">
              <a:defRPr/>
            </a:pPr>
            <a:endParaRPr lang="pt-BR" sz="16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dirty="0">
                <a:cs typeface="Tahoma" pitchFamily="34" charset="0"/>
              </a:rPr>
              <a:t>Tipo de vaso sanguíneo que conduz sangue de órgãos e tecidos do corpo para o coração.</a:t>
            </a: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	</a:t>
            </a:r>
          </a:p>
          <a:p>
            <a:pPr algn="just">
              <a:buBlip>
                <a:blip r:embed="rId4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11270" name="CaixaDeTexto 7"/>
          <p:cNvSpPr txBox="1">
            <a:spLocks noChangeArrowheads="1"/>
          </p:cNvSpPr>
          <p:nvPr/>
        </p:nvSpPr>
        <p:spPr bwMode="auto">
          <a:xfrm>
            <a:off x="1524000" y="3857625"/>
            <a:ext cx="6357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000">
                <a:cs typeface="Tahoma" panose="020B0604030504040204" pitchFamily="34" charset="0"/>
              </a:rPr>
              <a:t>	As veias possuem válvulas que mantém o sentido unidirecional do sangue garantido o seu retorno ao coração.</a:t>
            </a:r>
            <a:endParaRPr lang="pt-BR" altLang="en-US" sz="2000"/>
          </a:p>
        </p:txBody>
      </p:sp>
    </p:spTree>
    <p:extLst>
      <p:ext uri="{BB962C8B-B14F-4D97-AF65-F5344CB8AC3E}">
        <p14:creationId xmlns:p14="http://schemas.microsoft.com/office/powerpoint/2010/main" val="24042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91069"/>
            <a:ext cx="10058400" cy="97308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5400" b="1" dirty="0" smtClean="0"/>
              <a:t>TIPOS DE CIRCULAÇÃO NOS ANIMAIS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4000" b="1" dirty="0" smtClean="0"/>
              <a:t>DIFUSÃO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b="1" dirty="0" smtClean="0"/>
              <a:t>CIRCULAÇÃO ABERTA;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b="1" dirty="0" smtClean="0"/>
              <a:t>CIRCULAÇÃO FECHADA;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b="1" dirty="0" smtClean="0"/>
              <a:t>CIRCULAÇÃO SIMPLES;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b="1" dirty="0" smtClean="0"/>
              <a:t>CIRCULAÇÃO DUPLA.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521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endParaRPr lang="pt-BR" sz="12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Problemas associados às válvulas venosas</a:t>
            </a:r>
            <a:endParaRPr lang="pt-BR" sz="2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	</a:t>
            </a: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13317" name="Picture 2" descr="http://www.velhosamigos.com.br/imagens/DicasSaudeBeleza/variz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1976137"/>
            <a:ext cx="3578629" cy="43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olharvital.ufrj.br/2006/imagens/edicoes/043/saude_e_preven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4" y="1695501"/>
            <a:ext cx="2948627" cy="392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960004" y="5597702"/>
            <a:ext cx="2857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/>
              <a:t>Surgimento de varizes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5206409" y="3684613"/>
            <a:ext cx="1285875" cy="57150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4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600" b="1" dirty="0" smtClean="0">
                <a:cs typeface="Tahoma" pitchFamily="34" charset="0"/>
              </a:rPr>
              <a:t>       Artérias</a:t>
            </a:r>
            <a:endParaRPr lang="pt-BR" sz="3600" b="1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16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dirty="0">
                <a:cs typeface="Tahoma" pitchFamily="34" charset="0"/>
              </a:rPr>
              <a:t>Tipo de vaso sanguíneo que conduz sangue do coração para os órgãos e tecidos do corpo.</a:t>
            </a: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1900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Transportam sangue sob alta pressão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endParaRPr lang="pt-BR" sz="300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Sua parede possui </a:t>
            </a:r>
            <a:r>
              <a:rPr lang="pt-BR" sz="1900" dirty="0" smtClean="0">
                <a:cs typeface="Tahoma" pitchFamily="34" charset="0"/>
              </a:rPr>
              <a:t>elasticidade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t-BR" sz="1900" dirty="0" smtClean="0">
                <a:cs typeface="Tahoma" pitchFamily="34" charset="0"/>
              </a:rPr>
              <a:t>Parede muscular mais desenvolvida</a:t>
            </a:r>
            <a:endParaRPr lang="pt-BR" sz="1900" dirty="0">
              <a:cs typeface="Tahoma" pitchFamily="34" charset="0"/>
            </a:endParaRPr>
          </a:p>
          <a:p>
            <a:pPr marL="1257300" lvl="2" indent="-342900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Tecido conjuntivo fibroso</a:t>
            </a:r>
          </a:p>
          <a:p>
            <a:pPr marL="1257300" lvl="2" indent="-342900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Tecido conjuntivo elástico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endParaRPr lang="pt-BR" sz="300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Pressão arterial normal: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Sístole: 120 mm Hg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Diástole: 80 mm Hg</a:t>
            </a:r>
          </a:p>
          <a:p>
            <a:pPr marL="1257300" lvl="2" indent="-342900" algn="just">
              <a:defRPr/>
            </a:pPr>
            <a:endParaRPr lang="pt-BR" sz="19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15366" name="Imagem 12" descr="artery1_jpgb392eb32-6021-4137-912c-d08fa3992baa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286126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7" descr="coronari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07" y="2850609"/>
            <a:ext cx="3168082" cy="40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defRPr/>
            </a:pPr>
            <a:endParaRPr lang="pt-BR" sz="16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4000" b="1" dirty="0">
                <a:cs typeface="Tahoma" pitchFamily="34" charset="0"/>
              </a:rPr>
              <a:t>Artérias coronárias</a:t>
            </a:r>
            <a:endParaRPr lang="pt-BR" sz="3600" b="1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1400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Promovem a irrigação das células cardíacas da parede do coração (miocárdio).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Podem ser obstruídas por placas de gordura (colesterol).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1900" dirty="0">
                <a:cs typeface="Tahoma" pitchFamily="34" charset="0"/>
              </a:rPr>
              <a:t>A total obstrução das coronárias leva ao infarto (morte) do miocárdio.</a:t>
            </a:r>
          </a:p>
          <a:p>
            <a:pPr marL="1257300" lvl="2" indent="-342900" algn="just">
              <a:defRPr/>
            </a:pPr>
            <a:endParaRPr lang="pt-BR" sz="19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21510" name="Imagem 13" descr="coronaria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92" y="3330723"/>
            <a:ext cx="3742946" cy="31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ixaDeTexto 14"/>
          <p:cNvSpPr txBox="1">
            <a:spLocks noChangeArrowheads="1"/>
          </p:cNvSpPr>
          <p:nvPr/>
        </p:nvSpPr>
        <p:spPr bwMode="auto">
          <a:xfrm>
            <a:off x="6667500" y="394623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/>
              <a:t>Coronárias</a:t>
            </a:r>
          </a:p>
        </p:txBody>
      </p:sp>
      <p:cxnSp>
        <p:nvCxnSpPr>
          <p:cNvPr id="17" name="Conector reto 16"/>
          <p:cNvCxnSpPr/>
          <p:nvPr/>
        </p:nvCxnSpPr>
        <p:spPr>
          <a:xfrm rot="10800000">
            <a:off x="7857107" y="4194029"/>
            <a:ext cx="114300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3" name="CaixaDeTexto 17"/>
          <p:cNvSpPr txBox="1">
            <a:spLocks noChangeArrowheads="1"/>
          </p:cNvSpPr>
          <p:nvPr/>
        </p:nvSpPr>
        <p:spPr bwMode="auto">
          <a:xfrm>
            <a:off x="6467857" y="5069462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(Placa de gordura)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Ateroma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5217700" y="5274971"/>
            <a:ext cx="1187353" cy="117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600" b="1" dirty="0" smtClean="0">
                <a:cs typeface="Tahoma" pitchFamily="34" charset="0"/>
              </a:rPr>
              <a:t>        Capilares</a:t>
            </a:r>
            <a:endParaRPr lang="pt-BR" sz="3600" b="1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1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dirty="0">
                <a:cs typeface="Tahoma" pitchFamily="34" charset="0"/>
              </a:rPr>
              <a:t>São vasos finíssimos, localizados entre veias e artérias.</a:t>
            </a:r>
          </a:p>
          <a:p>
            <a:pPr marL="342900" indent="-342900" algn="just">
              <a:defRPr/>
            </a:pPr>
            <a:r>
              <a:rPr lang="pt-BR" sz="2000" dirty="0">
                <a:cs typeface="Tahoma" pitchFamily="34" charset="0"/>
              </a:rPr>
              <a:t>	Formam rede de capilares por onde ocorre a passagem de oxigênio e nutrientes do sangue para os tecidos e de gás carbônico e excretas dos tecidos para o sangue.</a:t>
            </a:r>
            <a:endParaRPr lang="pt-BR" sz="19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grpSp>
        <p:nvGrpSpPr>
          <p:cNvPr id="23557" name="Grupo 14"/>
          <p:cNvGrpSpPr>
            <a:grpSpLocks/>
          </p:cNvGrpSpPr>
          <p:nvPr/>
        </p:nvGrpSpPr>
        <p:grpSpPr bwMode="auto">
          <a:xfrm>
            <a:off x="709685" y="3095632"/>
            <a:ext cx="5886380" cy="3086804"/>
            <a:chOff x="1071538" y="3857628"/>
            <a:chExt cx="5072098" cy="2848611"/>
          </a:xfrm>
        </p:grpSpPr>
        <p:pic>
          <p:nvPicPr>
            <p:cNvPr id="23559" name="Imagem 7" descr="capila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3857628"/>
              <a:ext cx="4500594" cy="284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CaixaDeTexto 10"/>
            <p:cNvSpPr txBox="1">
              <a:spLocks noChangeArrowheads="1"/>
            </p:cNvSpPr>
            <p:nvPr/>
          </p:nvSpPr>
          <p:spPr bwMode="auto">
            <a:xfrm>
              <a:off x="1071538" y="4000504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Artéria</a:t>
              </a:r>
            </a:p>
          </p:txBody>
        </p:sp>
        <p:sp>
          <p:nvSpPr>
            <p:cNvPr id="23561" name="CaixaDeTexto 11"/>
            <p:cNvSpPr txBox="1">
              <a:spLocks noChangeArrowheads="1"/>
            </p:cNvSpPr>
            <p:nvPr/>
          </p:nvSpPr>
          <p:spPr bwMode="auto">
            <a:xfrm>
              <a:off x="4929190" y="5214950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Veia</a:t>
              </a:r>
            </a:p>
          </p:txBody>
        </p:sp>
        <p:sp>
          <p:nvSpPr>
            <p:cNvPr id="23562" name="CaixaDeTexto 12"/>
            <p:cNvSpPr txBox="1">
              <a:spLocks noChangeArrowheads="1"/>
            </p:cNvSpPr>
            <p:nvPr/>
          </p:nvSpPr>
          <p:spPr bwMode="auto">
            <a:xfrm>
              <a:off x="3286116" y="4286256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Capilares</a:t>
              </a:r>
            </a:p>
          </p:txBody>
        </p:sp>
      </p:grpSp>
      <p:pic>
        <p:nvPicPr>
          <p:cNvPr id="23558" name="Imagem 16" descr="capilares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207132"/>
            <a:ext cx="4312938" cy="316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" y="52031"/>
            <a:ext cx="7755342" cy="61577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12487" y="409454"/>
            <a:ext cx="5479513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PRESSÃO DE SAÍDA- Pressão hidrostática (arterial)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PRESSÃO DE ENTRADA- Pressão osmótica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81216" y="1955409"/>
            <a:ext cx="135826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+ PH   - PO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12290" y="1377875"/>
            <a:ext cx="135826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-</a:t>
            </a:r>
            <a:r>
              <a:rPr lang="pt-BR" sz="2000" b="1" dirty="0" smtClean="0">
                <a:solidFill>
                  <a:schemeClr val="bg1"/>
                </a:solidFill>
              </a:rPr>
              <a:t> PH   + PO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004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cs typeface="Tahoma" pitchFamily="34" charset="0"/>
              </a:rPr>
              <a:t>       </a:t>
            </a:r>
            <a:r>
              <a:rPr lang="pt-BR" sz="3200" b="1" dirty="0" smtClean="0">
                <a:cs typeface="Tahoma" pitchFamily="34" charset="0"/>
              </a:rPr>
              <a:t>Coração</a:t>
            </a: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dirty="0">
                <a:cs typeface="Tahoma" pitchFamily="34" charset="0"/>
              </a:rPr>
              <a:t>Órgão muscular oco que realiza o bombeamento do sangue no interior dos vasos sanguíneos.</a:t>
            </a:r>
          </a:p>
          <a:p>
            <a:pPr marL="342900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27653" name="Picture 4" descr="http://www.passeiweb.com/na_ponta_lingua/questoes/biologia/imagens/pag_01_sist_circ_04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2252004"/>
            <a:ext cx="4204720" cy="401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13"/>
          <p:cNvSpPr txBox="1">
            <a:spLocks noChangeArrowheads="1"/>
          </p:cNvSpPr>
          <p:nvPr/>
        </p:nvSpPr>
        <p:spPr bwMode="auto">
          <a:xfrm>
            <a:off x="5738814" y="3098251"/>
            <a:ext cx="3000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 dirty="0"/>
              <a:t>Cavidades Internas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>
                <a:solidFill>
                  <a:srgbClr val="002060"/>
                </a:solidFill>
              </a:rPr>
              <a:t>AD = Átrio direito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>
                <a:solidFill>
                  <a:srgbClr val="002060"/>
                </a:solidFill>
              </a:rPr>
              <a:t>VD = Ventrículo direito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>
                <a:solidFill>
                  <a:srgbClr val="D60000"/>
                </a:solidFill>
              </a:rPr>
              <a:t>AE = Átrio esquerdo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dirty="0">
                <a:solidFill>
                  <a:srgbClr val="D60000"/>
                </a:solidFill>
              </a:rPr>
              <a:t>VE = Ventrículo esquerdo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738813" y="4775268"/>
            <a:ext cx="3643312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/>
              <a:t>Vasos cardíacos</a:t>
            </a:r>
          </a:p>
          <a:p>
            <a:pPr>
              <a:defRPr/>
            </a:pPr>
            <a:endParaRPr lang="pt-BR" sz="800" dirty="0"/>
          </a:p>
          <a:p>
            <a:pPr marL="400050" indent="-400050">
              <a:defRPr/>
            </a:pPr>
            <a:r>
              <a:rPr lang="pt-BR" dirty="0">
                <a:solidFill>
                  <a:srgbClr val="002060"/>
                </a:solidFill>
              </a:rPr>
              <a:t>I) Veias cavas (superior e inferior)</a:t>
            </a:r>
          </a:p>
          <a:p>
            <a:pPr marL="400050" indent="-400050">
              <a:defRPr/>
            </a:pPr>
            <a:r>
              <a:rPr lang="pt-BR" dirty="0">
                <a:solidFill>
                  <a:srgbClr val="002060"/>
                </a:solidFill>
              </a:rPr>
              <a:t>II) Artérias pulmonares</a:t>
            </a:r>
          </a:p>
          <a:p>
            <a:pPr marL="400050" indent="-400050">
              <a:defRPr/>
            </a:pPr>
            <a:r>
              <a:rPr lang="pt-BR" dirty="0">
                <a:solidFill>
                  <a:srgbClr val="D60000"/>
                </a:solidFill>
              </a:rPr>
              <a:t>III) Veias pulmonares</a:t>
            </a:r>
          </a:p>
          <a:p>
            <a:pPr marL="400050" indent="-400050">
              <a:defRPr/>
            </a:pPr>
            <a:r>
              <a:rPr lang="pt-BR" dirty="0">
                <a:solidFill>
                  <a:srgbClr val="D60000"/>
                </a:solidFill>
              </a:rPr>
              <a:t>IV) Artéria aorta</a:t>
            </a:r>
          </a:p>
          <a:p>
            <a:pPr marL="400050" indent="-400050">
              <a:buFontTx/>
              <a:buAutoNum type="romanUcParenR"/>
              <a:defRPr/>
            </a:pPr>
            <a:endParaRPr lang="pt-BR" dirty="0">
              <a:solidFill>
                <a:srgbClr val="D60000"/>
              </a:solidFill>
            </a:endParaRPr>
          </a:p>
        </p:txBody>
      </p:sp>
      <p:sp>
        <p:nvSpPr>
          <p:cNvPr id="27656" name="CaixaDeTexto 15"/>
          <p:cNvSpPr txBox="1">
            <a:spLocks noChangeArrowheads="1"/>
          </p:cNvSpPr>
          <p:nvPr/>
        </p:nvSpPr>
        <p:spPr bwMode="auto">
          <a:xfrm>
            <a:off x="4476608" y="4698451"/>
            <a:ext cx="1000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 dirty="0"/>
              <a:t>Válvula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 dirty="0"/>
              <a:t>Bicúspide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 dirty="0"/>
              <a:t>(Mitral)</a:t>
            </a:r>
          </a:p>
        </p:txBody>
      </p:sp>
      <p:sp>
        <p:nvSpPr>
          <p:cNvPr id="27657" name="CaixaDeTexto 17"/>
          <p:cNvSpPr txBox="1">
            <a:spLocks noChangeArrowheads="1"/>
          </p:cNvSpPr>
          <p:nvPr/>
        </p:nvSpPr>
        <p:spPr bwMode="auto">
          <a:xfrm>
            <a:off x="656087" y="451333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 dirty="0"/>
              <a:t>Válvula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 dirty="0"/>
              <a:t>Tricúspide</a:t>
            </a:r>
          </a:p>
        </p:txBody>
      </p:sp>
      <p:cxnSp>
        <p:nvCxnSpPr>
          <p:cNvPr id="23" name="Conector reto 22"/>
          <p:cNvCxnSpPr>
            <a:stCxn id="27657" idx="3"/>
          </p:cNvCxnSpPr>
          <p:nvPr/>
        </p:nvCxnSpPr>
        <p:spPr>
          <a:xfrm flipV="1">
            <a:off x="1656212" y="4555577"/>
            <a:ext cx="809910" cy="2196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27656" idx="1"/>
          </p:cNvCxnSpPr>
          <p:nvPr/>
        </p:nvCxnSpPr>
        <p:spPr>
          <a:xfrm>
            <a:off x="3704229" y="4571891"/>
            <a:ext cx="772379" cy="495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1" y="2543596"/>
            <a:ext cx="478631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/>
              <a:t>Formado por tecido muscular estriado cardíaco</a:t>
            </a:r>
          </a:p>
        </p:txBody>
      </p:sp>
    </p:spTree>
    <p:extLst>
      <p:ext uri="{BB962C8B-B14F-4D97-AF65-F5344CB8AC3E}">
        <p14:creationId xmlns:p14="http://schemas.microsoft.com/office/powerpoint/2010/main" val="905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220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>
              <a:buFontTx/>
              <a:buAutoNum type="arabicParenR" startAt="2"/>
              <a:defRPr/>
            </a:pPr>
            <a:endParaRPr lang="pt-BR" sz="2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c)  Coração</a:t>
            </a: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800100" lvl="1" indent="-342900" algn="just">
              <a:defRPr/>
            </a:pPr>
            <a:r>
              <a:rPr lang="pt-BR" sz="2000" dirty="0">
                <a:cs typeface="Tahoma" pitchFamily="34" charset="0"/>
              </a:rPr>
              <a:t>Batimentos cardíacos</a:t>
            </a:r>
          </a:p>
          <a:p>
            <a:pPr marL="342900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31749" name="Picture 2" descr="Valvula Mitral Marf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3143250"/>
            <a:ext cx="2143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81376" y="5929314"/>
            <a:ext cx="1928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/>
              <a:t>Sístole - Diástole</a:t>
            </a:r>
          </a:p>
        </p:txBody>
      </p:sp>
      <p:pic>
        <p:nvPicPr>
          <p:cNvPr id="31751" name="Picture 4" descr="http://fotocache02.stormap.sapo.pt/fotostore01/fotos/98/45/0e/2206141_e2cD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5" y="1010069"/>
            <a:ext cx="4831306" cy="46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10376" y="5643563"/>
            <a:ext cx="2500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/>
              <a:t>Nódo</a:t>
            </a:r>
            <a:r>
              <a:rPr lang="pt-BR" dirty="0"/>
              <a:t> sinoatrial geração impulso nervoso</a:t>
            </a:r>
          </a:p>
        </p:txBody>
      </p:sp>
    </p:spTree>
    <p:extLst>
      <p:ext uri="{BB962C8B-B14F-4D97-AF65-F5344CB8AC3E}">
        <p14:creationId xmlns:p14="http://schemas.microsoft.com/office/powerpoint/2010/main" val="2955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540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>
              <a:buFontTx/>
              <a:buAutoNum type="arabicParenR" startAt="2"/>
              <a:defRPr/>
            </a:pPr>
            <a:endParaRPr lang="pt-BR" sz="20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c)  Coração</a:t>
            </a: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800100" lvl="1" indent="-342900" algn="just">
              <a:defRPr/>
            </a:pPr>
            <a:r>
              <a:rPr lang="pt-BR" sz="2200" b="1" dirty="0">
                <a:cs typeface="Tahoma" pitchFamily="34" charset="0"/>
              </a:rPr>
              <a:t>Circulação de sangue no corpo</a:t>
            </a: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971550" lvl="1" indent="-514350" algn="just">
              <a:defRPr/>
            </a:pPr>
            <a:r>
              <a:rPr lang="pt-BR" sz="2000" b="1" dirty="0">
                <a:solidFill>
                  <a:srgbClr val="0070C0"/>
                </a:solidFill>
                <a:cs typeface="Tahoma" pitchFamily="34" charset="0"/>
              </a:rPr>
              <a:t>I) Grande circulação  </a:t>
            </a:r>
            <a:r>
              <a:rPr lang="pt-BR" sz="2000" dirty="0">
                <a:cs typeface="Tahoma" pitchFamily="34" charset="0"/>
              </a:rPr>
              <a:t>(Circulação sistêmica)</a:t>
            </a:r>
          </a:p>
          <a:p>
            <a:pPr marL="1428750" lvl="2" indent="-514350" algn="just">
              <a:buFontTx/>
              <a:buAutoNum type="romanUcParenR"/>
              <a:defRPr/>
            </a:pPr>
            <a:endParaRPr lang="pt-BR" sz="2000" dirty="0">
              <a:cs typeface="Tahoma" pitchFamily="34" charset="0"/>
            </a:endParaRPr>
          </a:p>
          <a:p>
            <a:pPr marL="971550" lvl="1" indent="-514350" algn="just">
              <a:defRPr/>
            </a:pPr>
            <a:endParaRPr lang="pt-BR" sz="2000" dirty="0">
              <a:cs typeface="Tahoma" pitchFamily="34" charset="0"/>
              <a:sym typeface="Wingdings" pitchFamily="2" charset="2"/>
            </a:endParaRPr>
          </a:p>
          <a:p>
            <a:pPr marL="971550" lvl="1" indent="-514350" algn="just">
              <a:defRPr/>
            </a:pPr>
            <a:endParaRPr lang="pt-BR" sz="2000" dirty="0">
              <a:cs typeface="Tahoma" pitchFamily="34" charset="0"/>
              <a:sym typeface="Wingdings" pitchFamily="2" charset="2"/>
            </a:endParaRPr>
          </a:p>
          <a:p>
            <a:pPr marL="971550" lvl="1" indent="-514350" algn="just">
              <a:defRPr/>
            </a:pPr>
            <a:endParaRPr lang="pt-BR" sz="2000" dirty="0">
              <a:cs typeface="Tahoma" pitchFamily="34" charset="0"/>
              <a:sym typeface="Wingdings" pitchFamily="2" charset="2"/>
            </a:endParaRPr>
          </a:p>
          <a:p>
            <a:pPr marL="971550" lvl="1" indent="-514350" algn="just">
              <a:defRPr/>
            </a:pPr>
            <a:r>
              <a:rPr lang="pt-BR" sz="2000" b="1" dirty="0">
                <a:solidFill>
                  <a:srgbClr val="C00000"/>
                </a:solidFill>
                <a:cs typeface="Tahoma" pitchFamily="34" charset="0"/>
                <a:sym typeface="Wingdings" pitchFamily="2" charset="2"/>
              </a:rPr>
              <a:t>II) Pequena circulação </a:t>
            </a:r>
            <a:r>
              <a:rPr lang="pt-BR" sz="2000" dirty="0">
                <a:cs typeface="Tahoma" pitchFamily="34" charset="0"/>
                <a:sym typeface="Wingdings" pitchFamily="2" charset="2"/>
              </a:rPr>
              <a:t>(Circulação pulmonar)</a:t>
            </a:r>
          </a:p>
          <a:p>
            <a:pPr marL="971550" lvl="1" indent="-514350" algn="just">
              <a:defRPr/>
            </a:pPr>
            <a:endParaRPr lang="pt-BR" sz="2000" dirty="0">
              <a:cs typeface="Tahoma" pitchFamily="34" charset="0"/>
              <a:sym typeface="Wingdings" pitchFamily="2" charset="2"/>
            </a:endParaRPr>
          </a:p>
          <a:p>
            <a:pPr marL="971550" lvl="1" indent="-514350" algn="just">
              <a:defRPr/>
            </a:pPr>
            <a:endParaRPr lang="pt-BR" sz="20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1900" dirty="0"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81251" y="3786189"/>
            <a:ext cx="7286625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pt-BR" dirty="0">
                <a:cs typeface="Tahoma" pitchFamily="34" charset="0"/>
              </a:rPr>
              <a:t>Ventrículo Esquerdo </a:t>
            </a:r>
            <a:r>
              <a:rPr lang="pt-BR" dirty="0">
                <a:cs typeface="Tahoma" pitchFamily="34" charset="0"/>
                <a:sym typeface="Wingdings" pitchFamily="2" charset="2"/>
              </a:rPr>
              <a:t> Aorta  Tecidos  Veias Cava  Átrio Direito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9751" y="5357814"/>
            <a:ext cx="8429625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pt-BR" dirty="0">
                <a:cs typeface="Tahoma" pitchFamily="34" charset="0"/>
              </a:rPr>
              <a:t>Ventrículo Direito </a:t>
            </a:r>
            <a:r>
              <a:rPr lang="pt-BR" dirty="0">
                <a:cs typeface="Tahoma" pitchFamily="34" charset="0"/>
                <a:sym typeface="Wingdings" pitchFamily="2" charset="2"/>
              </a:rPr>
              <a:t> Artéria Pulmonar  Pulmões  Veias Pulmonares  Átrio Direito</a:t>
            </a:r>
          </a:p>
        </p:txBody>
      </p:sp>
    </p:spTree>
    <p:extLst>
      <p:ext uri="{BB962C8B-B14F-4D97-AF65-F5344CB8AC3E}">
        <p14:creationId xmlns:p14="http://schemas.microsoft.com/office/powerpoint/2010/main" val="7078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9600" b="1" dirty="0" smtClean="0"/>
              <a:t>DIFUSÃO</a:t>
            </a:r>
            <a:endParaRPr lang="pt-BR" sz="9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Ocorre nos animais que não possui sistema circulatório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PORÍFEROS (COANÓCITOS E SISTEMA AQUÍFERO);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CELENTERADOS;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PLATELMINTOS (CORPO ACHATADO AUMENTA A SUPERFÍCIE DE CONTATO);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NEMATELMINTOS (LÍQUIDO NO INTERIOR DO CELOMA).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77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254594"/>
            <a:ext cx="10672549" cy="60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154675"/>
            <a:ext cx="8987619" cy="5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80" y="232010"/>
            <a:ext cx="8412647" cy="5854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13959"/>
            <a:ext cx="3709680" cy="244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" y="241925"/>
            <a:ext cx="10849971" cy="6049693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869743" y="5540991"/>
            <a:ext cx="3070747" cy="4503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713260" y="5568287"/>
            <a:ext cx="3070747" cy="4503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pt-BR" sz="8000" b="1" dirty="0" smtClean="0"/>
              <a:t>TIPOS DE CIRCULAÇÃO</a:t>
            </a:r>
            <a:endParaRPr lang="pt-BR" sz="8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3600" b="1" dirty="0" smtClean="0"/>
              <a:t>ABERTA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O sangue circula fora dos vasos sanguíneos;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O sangue circula em cavidades (HEMOCELES);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Circulação lenta;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Limita o tamanho do animal e o metabolismo;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Ocorre nos artrópodes e maioria dos moluscos.</a:t>
            </a:r>
            <a:endParaRPr lang="pt-BR" sz="2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3600" b="1" dirty="0" smtClean="0"/>
              <a:t>FECHADA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O sangue circula no interior dos vasos sanguíneos;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Circulação eficiente;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Permite o maior crescimento do animal;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Garante um maior metabolismo;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Ocorre nos anelídeos, moluscos cefalópode (lula e polvo) e vertebrados.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82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3193"/>
            <a:ext cx="9935570" cy="63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606</TotalTime>
  <Words>405</Words>
  <Application>Microsoft Office PowerPoint</Application>
  <PresentationFormat>Widescreen</PresentationFormat>
  <Paragraphs>187</Paragraphs>
  <Slides>27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Tahoma</vt:lpstr>
      <vt:lpstr>Wingdings</vt:lpstr>
      <vt:lpstr>Retrospectiva</vt:lpstr>
      <vt:lpstr>CIRCULAÇÃO COMPARADA DOS ANIMAIS</vt:lpstr>
      <vt:lpstr>TIPOS DE CIRCULAÇÃO NOS ANIMAIS</vt:lpstr>
      <vt:lpstr>DIFUSÃO</vt:lpstr>
      <vt:lpstr>Apresentação do PowerPoint</vt:lpstr>
      <vt:lpstr>Apresentação do PowerPoint</vt:lpstr>
      <vt:lpstr>Apresentação do PowerPoint</vt:lpstr>
      <vt:lpstr>Apresentação do PowerPoint</vt:lpstr>
      <vt:lpstr>TIPOS DE CIRCULAÇÃO</vt:lpstr>
      <vt:lpstr>Apresentação do PowerPoint</vt:lpstr>
      <vt:lpstr>Apresentação do PowerPoint</vt:lpstr>
      <vt:lpstr>CIRCULAÇÃO DOS PEIXES</vt:lpstr>
      <vt:lpstr>CIRCULAÇÃO DOS PEIXES</vt:lpstr>
      <vt:lpstr>CIRCULAÇÃO DOS ANFÍBIOS</vt:lpstr>
      <vt:lpstr>Apresentação do PowerPoint</vt:lpstr>
      <vt:lpstr>CIRCULAÇÃO DOS RÉPTEIS</vt:lpstr>
      <vt:lpstr>Apresentação do PowerPoint</vt:lpstr>
      <vt:lpstr>CIRCULAÇÃO DAS AVES E MAMÍFEROS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CIRCULAÇÃO COMPARADA</dc:title>
  <dc:creator>Leticia Pereira</dc:creator>
  <cp:lastModifiedBy>Leticia Pereira</cp:lastModifiedBy>
  <cp:revision>19</cp:revision>
  <dcterms:created xsi:type="dcterms:W3CDTF">2020-04-06T18:14:34Z</dcterms:created>
  <dcterms:modified xsi:type="dcterms:W3CDTF">2020-04-14T21:12:34Z</dcterms:modified>
</cp:coreProperties>
</file>