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68" r:id="rId6"/>
    <p:sldId id="269" r:id="rId7"/>
    <p:sldId id="260" r:id="rId8"/>
    <p:sldId id="262" r:id="rId9"/>
    <p:sldId id="261" r:id="rId10"/>
    <p:sldId id="270" r:id="rId11"/>
    <p:sldId id="271" r:id="rId12"/>
    <p:sldId id="266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F2534B-7C2C-4ADC-9380-B53B28360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67AB7F-0B8D-4A65-8802-ABB806CF3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663F4B-AD7B-4560-9928-F9B77D499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7D4-3CEC-48C2-AEA6-09F7F72DA38D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1F236-8546-4E62-9419-17DCA2A09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78FF3D-F400-48EA-A30F-787BC4435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319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3D3227-1E49-4923-A302-27C92B119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AA24E36-3864-4F92-A1D6-13CE3C6A6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59F04E-1CDC-45CC-BB6A-3144B6CA5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7D4-3CEC-48C2-AEA6-09F7F72DA38D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8D875A-D87A-4EBF-9ACB-B7E551F11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BE7D54-B495-414E-AA7E-6254F29A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8487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5109B6D-4021-4C90-AAD2-F87F6CD2F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7C8530-AE39-4925-9EB8-F37C2DA6C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E2E88F-A5C1-4ADA-B225-2DB82978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7D4-3CEC-48C2-AEA6-09F7F72DA38D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298F0D-894C-4267-9DEB-9E36793CE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4E3542-1D07-41AA-BD80-BA68BDFDC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246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BBA1E-B545-4111-BF54-C3E1E940B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1EFD9C-35D3-4A6E-8ADF-E95602223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02E80D-FC34-4561-9AF4-807857EBA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7D4-3CEC-48C2-AEA6-09F7F72DA38D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6E97E7-AD38-47DE-BDDD-083C110B1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7E08B1-3EF3-46C0-A2FB-42D3EDE5A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1911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A418B-7F97-4721-A7DB-A2172E49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FB11F3-5039-4531-A785-108286002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AC4B53-DADF-4818-8EC4-8CAA48EAB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7D4-3CEC-48C2-AEA6-09F7F72DA38D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FD00BE-AC0C-48C6-8D74-2E2652EA4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C41128-1427-4FD9-B869-60D8DD1B1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66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5349D7-6E58-4572-87C7-5B0235CCF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52B9F8-A5DE-4309-B99F-8A19D210D8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34A1919-262B-4E6A-A874-4E05A8835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2B71A77-1890-4DB7-BD15-8F03EA11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7D4-3CEC-48C2-AEA6-09F7F72DA38D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C1B03C0-53FE-4ABB-AE6F-F13639F92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C90B22D-7D53-497F-BC27-A34E2EE2B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32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46A20-A863-4354-A97A-8D1B32B96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827DF95-0CB8-4D3F-BFAC-9C7945C3D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2F2C6FC-2EF9-4E09-A828-E5C667507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B3272F0-5B90-44CD-9123-A3F0B4EC5E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8F548D2-1AA5-4E13-AEE8-A4A0F9B42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7786B9E-7561-4748-82C3-CCEC3BC1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7D4-3CEC-48C2-AEA6-09F7F72DA38D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6AD8BEE-4545-46A7-94FC-049E21692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15E5088-A971-44CB-AAC1-230C7CD2D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76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2DDA18-9394-4448-8D7C-21D419150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4F6D3DE-CD77-4A4F-B4EE-76C5A644D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7D4-3CEC-48C2-AEA6-09F7F72DA38D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B9C3310-95D2-469C-927A-765871222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F12C9F7-0114-471B-9FD1-071F73F61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47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80D7543-477C-4B8F-83DD-89929435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7D4-3CEC-48C2-AEA6-09F7F72DA38D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D18B3A9-FEF1-4F6A-A458-6B4E7667A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86EBC50-78B5-4CE8-B16F-A880A132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620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F5CC24-786A-4E4D-B793-2C37B7C1C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1D8633-F39D-414A-9A21-5EF5AF06D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DC3F6A8-F59C-4ADD-AD35-229936043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8EE4A1F-890C-482B-9D00-257FF616E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7D4-3CEC-48C2-AEA6-09F7F72DA38D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204893-96ED-458A-9384-3142EC905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F5B20DB-DE65-4D08-82C7-D03E0B957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4731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832EDA-CEBA-4978-BB10-B1F54439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A75A945-1FC7-4580-A9CA-BFA263A009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7C58C0D-0017-4393-BE14-267FF2075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30E96A-E837-4A40-9F3F-40D71A9FE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7D4-3CEC-48C2-AEA6-09F7F72DA38D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CB9271-8D14-4EC9-BCD3-1CB352393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F5871D-50B7-4E21-8294-0B0152783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14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71ABC49-22FC-496B-82FE-917503507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2BE6A96-D059-44DD-AB4C-A8DCD21F7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033CDF-5AA8-4B1F-AF82-6F52BFACF6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357D4-3CEC-48C2-AEA6-09F7F72DA38D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D8A005-778B-4077-AD6B-BF7D7921AA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5FD7FD-A9CF-4A5D-8298-1EF6334AA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810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3FC5EB6-F913-4CDF-ACB4-43264007FD86}"/>
              </a:ext>
            </a:extLst>
          </p:cNvPr>
          <p:cNvSpPr/>
          <p:nvPr/>
        </p:nvSpPr>
        <p:spPr>
          <a:xfrm>
            <a:off x="3094504" y="1351508"/>
            <a:ext cx="6002990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FÍSICA 121</a:t>
            </a:r>
          </a:p>
          <a:p>
            <a:pPr algn="ctr"/>
            <a:r>
              <a:rPr lang="pt-BR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LIVRO 03</a:t>
            </a:r>
          </a:p>
          <a:p>
            <a:pPr algn="ctr"/>
            <a:r>
              <a:rPr lang="pt-BR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MÓDULO 13</a:t>
            </a:r>
            <a:endParaRPr lang="pt-BR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9253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E093FF3-C0E2-44AA-8264-6A4A107EC2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05" t="30234" r="7439" b="10550"/>
          <a:stretch/>
        </p:blipFill>
        <p:spPr>
          <a:xfrm>
            <a:off x="0" y="509647"/>
            <a:ext cx="6214820" cy="595314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5D3CCB1-A518-498F-B515-2A2039A6CB70}"/>
              </a:ext>
            </a:extLst>
          </p:cNvPr>
          <p:cNvSpPr txBox="1"/>
          <p:nvPr/>
        </p:nvSpPr>
        <p:spPr>
          <a:xfrm>
            <a:off x="201478" y="104021"/>
            <a:ext cx="1794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Questão 249</a:t>
            </a:r>
          </a:p>
        </p:txBody>
      </p:sp>
    </p:spTree>
    <p:extLst>
      <p:ext uri="{BB962C8B-B14F-4D97-AF65-F5344CB8AC3E}">
        <p14:creationId xmlns:p14="http://schemas.microsoft.com/office/powerpoint/2010/main" val="1947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0E286489-E7B3-4343-8CD2-3BF3266479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23" t="27803" r="43051" b="25191"/>
          <a:stretch/>
        </p:blipFill>
        <p:spPr>
          <a:xfrm rot="5400000">
            <a:off x="-383106" y="600081"/>
            <a:ext cx="6199322" cy="5433111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CB594FB2-5142-4CC9-8600-0E384D0EBC2B}"/>
              </a:ext>
            </a:extLst>
          </p:cNvPr>
          <p:cNvCxnSpPr/>
          <p:nvPr/>
        </p:nvCxnSpPr>
        <p:spPr>
          <a:xfrm flipH="1" flipV="1">
            <a:off x="2278251" y="2526224"/>
            <a:ext cx="898902" cy="1441342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3CFE5432-5549-4EFA-959E-A069C103755D}"/>
              </a:ext>
            </a:extLst>
          </p:cNvPr>
          <p:cNvCxnSpPr/>
          <p:nvPr/>
        </p:nvCxnSpPr>
        <p:spPr>
          <a:xfrm>
            <a:off x="1053885" y="2123268"/>
            <a:ext cx="1813301" cy="3068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83693BF5-24FC-438B-9C48-ED17FAB48404}"/>
              </a:ext>
            </a:extLst>
          </p:cNvPr>
          <p:cNvCxnSpPr/>
          <p:nvPr/>
        </p:nvCxnSpPr>
        <p:spPr>
          <a:xfrm flipH="1">
            <a:off x="2402237" y="3967566"/>
            <a:ext cx="774916" cy="4649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0CC51AF3-79A6-4590-BFA1-8A5547AF26A0}"/>
              </a:ext>
            </a:extLst>
          </p:cNvPr>
          <p:cNvCxnSpPr>
            <a:cxnSpLocks/>
          </p:cNvCxnSpPr>
          <p:nvPr/>
        </p:nvCxnSpPr>
        <p:spPr>
          <a:xfrm flipV="1">
            <a:off x="1531534" y="2514600"/>
            <a:ext cx="732241" cy="4129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E44504FF-4222-419D-8407-581E48378F0A}"/>
              </a:ext>
            </a:extLst>
          </p:cNvPr>
          <p:cNvCxnSpPr/>
          <p:nvPr/>
        </p:nvCxnSpPr>
        <p:spPr>
          <a:xfrm>
            <a:off x="1543050" y="2933700"/>
            <a:ext cx="884587" cy="15051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90EDB69-FE5A-4C3E-831C-5A339CA39E21}"/>
                  </a:ext>
                </a:extLst>
              </p:cNvPr>
              <p:cNvSpPr/>
              <p:nvPr/>
            </p:nvSpPr>
            <p:spPr>
              <a:xfrm>
                <a:off x="1507810" y="3690389"/>
                <a:ext cx="5588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90EDB69-FE5A-4C3E-831C-5A339CA39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810" y="3690389"/>
                <a:ext cx="55880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066347DE-94B0-45CA-9142-14C87C76D2AB}"/>
                  </a:ext>
                </a:extLst>
              </p:cNvPr>
              <p:cNvSpPr/>
              <p:nvPr/>
            </p:nvSpPr>
            <p:spPr>
              <a:xfrm>
                <a:off x="1580548" y="2293461"/>
                <a:ext cx="5588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066347DE-94B0-45CA-9142-14C87C76D2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548" y="2293461"/>
                <a:ext cx="558807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86DACCA8-A2A2-45FF-89C1-C290429E440B}"/>
                  </a:ext>
                </a:extLst>
              </p:cNvPr>
              <p:cNvSpPr/>
              <p:nvPr/>
            </p:nvSpPr>
            <p:spPr>
              <a:xfrm>
                <a:off x="2139355" y="3067814"/>
                <a:ext cx="5921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86DACCA8-A2A2-45FF-89C1-C290429E44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355" y="3067814"/>
                <a:ext cx="592150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032B3BA8-3525-425A-8CE6-3FD88E2F143F}"/>
              </a:ext>
            </a:extLst>
          </p:cNvPr>
          <p:cNvCxnSpPr>
            <a:cxnSpLocks/>
          </p:cNvCxnSpPr>
          <p:nvPr/>
        </p:nvCxnSpPr>
        <p:spPr>
          <a:xfrm flipV="1">
            <a:off x="6023869" y="438114"/>
            <a:ext cx="732241" cy="4129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C592CBA7-DE2D-43C1-9AD8-61ADECB006AC}"/>
                  </a:ext>
                </a:extLst>
              </p:cNvPr>
              <p:cNvSpPr/>
              <p:nvPr/>
            </p:nvSpPr>
            <p:spPr>
              <a:xfrm>
                <a:off x="6072883" y="216975"/>
                <a:ext cx="5588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C592CBA7-DE2D-43C1-9AD8-61ADECB006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883" y="216975"/>
                <a:ext cx="558807" cy="461665"/>
              </a:xfrm>
              <a:prstGeom prst="rect">
                <a:avLst/>
              </a:prstGeom>
              <a:blipFill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9ECC67FA-1996-4295-A8C7-BA83C25184B7}"/>
              </a:ext>
            </a:extLst>
          </p:cNvPr>
          <p:cNvCxnSpPr/>
          <p:nvPr/>
        </p:nvCxnSpPr>
        <p:spPr>
          <a:xfrm>
            <a:off x="6756110" y="438114"/>
            <a:ext cx="884587" cy="15051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2B1FFA83-5574-411C-AD1B-C05DB785AB62}"/>
                  </a:ext>
                </a:extLst>
              </p:cNvPr>
              <p:cNvSpPr/>
              <p:nvPr/>
            </p:nvSpPr>
            <p:spPr>
              <a:xfrm>
                <a:off x="7081890" y="796616"/>
                <a:ext cx="5588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2B1FFA83-5574-411C-AD1B-C05DB785AB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890" y="796616"/>
                <a:ext cx="55880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856A97C3-4E43-4226-9F52-F967FEE28F14}"/>
              </a:ext>
            </a:extLst>
          </p:cNvPr>
          <p:cNvCxnSpPr/>
          <p:nvPr/>
        </p:nvCxnSpPr>
        <p:spPr>
          <a:xfrm>
            <a:off x="6006594" y="877124"/>
            <a:ext cx="1634103" cy="10400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35EAA79D-D848-4631-BD36-2E08C77A43C2}"/>
                  </a:ext>
                </a:extLst>
              </p:cNvPr>
              <p:cNvSpPr/>
              <p:nvPr/>
            </p:nvSpPr>
            <p:spPr>
              <a:xfrm>
                <a:off x="6166741" y="1267344"/>
                <a:ext cx="5921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35EAA79D-D848-4631-BD36-2E08C77A43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741" y="1267344"/>
                <a:ext cx="59215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o 27">
            <a:extLst>
              <a:ext uri="{FF2B5EF4-FFF2-40B4-BE49-F238E27FC236}">
                <a16:creationId xmlns:a16="http://schemas.microsoft.com/office/drawing/2014/main" id="{DA949569-47B9-4C5C-8634-7C4E297811F9}"/>
              </a:ext>
            </a:extLst>
          </p:cNvPr>
          <p:cNvSpPr/>
          <p:nvPr/>
        </p:nvSpPr>
        <p:spPr>
          <a:xfrm rot="2054426">
            <a:off x="6077679" y="775650"/>
            <a:ext cx="106680" cy="288169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C37BF879-E971-489A-B35B-57268D33CBA6}"/>
              </a:ext>
            </a:extLst>
          </p:cNvPr>
          <p:cNvSpPr txBox="1"/>
          <p:nvPr/>
        </p:nvSpPr>
        <p:spPr>
          <a:xfrm>
            <a:off x="6166741" y="704739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60</a:t>
            </a:r>
            <a:r>
              <a:rPr lang="pt-BR" baseline="30000" dirty="0"/>
              <a:t>o</a:t>
            </a:r>
            <a:r>
              <a:rPr lang="pt-BR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FDE747A3-203A-4765-8710-125518EE0200}"/>
                  </a:ext>
                </a:extLst>
              </p:cNvPr>
              <p:cNvSpPr txBox="1"/>
              <p:nvPr/>
            </p:nvSpPr>
            <p:spPr>
              <a:xfrm>
                <a:off x="8963696" y="33739"/>
                <a:ext cx="2869183" cy="2490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pt-BR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pt-BR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pt-BR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pt-BR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BR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BR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pt-BR" sz="3600" dirty="0">
                    <a:solidFill>
                      <a:srgbClr val="FF0000"/>
                    </a:solidFill>
                  </a:rPr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BR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pt-BR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,5</m:t>
                          </m:r>
                        </m:fName>
                        <m:e>
                          <m:r>
                            <a:rPr lang="pt-BR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BR" sz="36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pt-BR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pt-BR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pt-BR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FDE747A3-203A-4765-8710-125518EE0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696" y="33739"/>
                <a:ext cx="2869183" cy="2490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DE8FB06A-D5BF-4111-BF01-E72D1568BB1A}"/>
                  </a:ext>
                </a:extLst>
              </p:cNvPr>
              <p:cNvSpPr txBox="1"/>
              <p:nvPr/>
            </p:nvSpPr>
            <p:spPr>
              <a:xfrm>
                <a:off x="5468351" y="2048997"/>
                <a:ext cx="3376502" cy="23986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pt-BR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sen</m:t>
                        </m:r>
                      </m:fName>
                      <m:e>
                        <m:sSup>
                          <m:sSupPr>
                            <m:ctrlPr>
                              <a:rPr lang="pt-BR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pt-BR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pt-BR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BR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BR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pt-BR" sz="3600" dirty="0">
                    <a:solidFill>
                      <a:srgbClr val="FF0000"/>
                    </a:solidFill>
                  </a:rPr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BR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pt-BR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,87</m:t>
                          </m:r>
                        </m:fName>
                        <m:e>
                          <m:r>
                            <a:rPr lang="pt-BR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BR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BR" sz="36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=3,48 </m:t>
                      </m:r>
                      <m:r>
                        <a:rPr lang="pt-BR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pt-BR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pt-BR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DE8FB06A-D5BF-4111-BF01-E72D1568B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351" y="2048997"/>
                <a:ext cx="3376502" cy="23986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AB6FB6C7-1E8F-494F-BF60-E0B72B47E47C}"/>
                  </a:ext>
                </a:extLst>
              </p:cNvPr>
              <p:cNvSpPr txBox="1"/>
              <p:nvPr/>
            </p:nvSpPr>
            <p:spPr>
              <a:xfrm>
                <a:off x="9032400" y="2755126"/>
                <a:ext cx="2731773" cy="2615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pt-BR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pt-BR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pt-BR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sz="36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36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pt-BR" sz="36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</m:e>
                    </m:func>
                  </m:oMath>
                </a14:m>
                <a:r>
                  <a:rPr lang="pt-BR" sz="3600" dirty="0">
                    <a:solidFill>
                      <a:srgbClr val="00B050"/>
                    </a:solidFill>
                  </a:rPr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3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BR" sz="3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,48</m:t>
                          </m:r>
                        </m:fName>
                        <m:e>
                          <m:r>
                            <a:rPr lang="pt-BR" sz="3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3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36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pt-BR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BR" sz="360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 28,7 </m:t>
                      </m:r>
                      <m:r>
                        <a:rPr lang="pt-BR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AB6FB6C7-1E8F-494F-BF60-E0B72B47E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2400" y="2755126"/>
                <a:ext cx="2731773" cy="261539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12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2" grpId="0"/>
      <p:bldP spid="24" grpId="0"/>
      <p:bldP spid="27" grpId="0"/>
      <p:bldP spid="28" grpId="0" animBg="1"/>
      <p:bldP spid="29" grpId="0"/>
      <p:bldP spid="30" grpId="0" build="p"/>
      <p:bldP spid="31" grpId="0" build="p"/>
      <p:bldP spid="3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822FEDF-4C24-4198-BAAE-1C581C68C45B}"/>
              </a:ext>
            </a:extLst>
          </p:cNvPr>
          <p:cNvSpPr/>
          <p:nvPr/>
        </p:nvSpPr>
        <p:spPr>
          <a:xfrm>
            <a:off x="1484804" y="628233"/>
            <a:ext cx="9222396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Resolver:</a:t>
            </a:r>
          </a:p>
          <a:p>
            <a:pPr algn="ctr"/>
            <a:r>
              <a:rPr lang="pt-BR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Números: </a:t>
            </a:r>
          </a:p>
          <a:p>
            <a:pPr algn="ctr"/>
            <a:r>
              <a:rPr lang="pt-BR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244</a:t>
            </a:r>
            <a:r>
              <a:rPr lang="pt-BR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248, 254 </a:t>
            </a:r>
            <a:r>
              <a:rPr lang="pt-BR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 258</a:t>
            </a:r>
            <a:endParaRPr lang="pt-BR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8803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24B8371-E142-42E2-85DC-B1B78EDE1AB8}"/>
              </a:ext>
            </a:extLst>
          </p:cNvPr>
          <p:cNvSpPr/>
          <p:nvPr/>
        </p:nvSpPr>
        <p:spPr>
          <a:xfrm>
            <a:off x="7238856" y="566678"/>
            <a:ext cx="4399217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MÓDULO 13</a:t>
            </a:r>
          </a:p>
          <a:p>
            <a:pPr algn="ctr"/>
            <a:r>
              <a:rPr lang="pt-BR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ACELERAÇÃO</a:t>
            </a:r>
          </a:p>
          <a:p>
            <a:pPr algn="ctr"/>
            <a:r>
              <a:rPr lang="pt-BR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VETORIAL</a:t>
            </a:r>
            <a:endParaRPr lang="pt-BR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26" name="Picture 2" descr="O que é aceleração? (artigo) | Aceleração | Khan Academy">
            <a:extLst>
              <a:ext uri="{FF2B5EF4-FFF2-40B4-BE49-F238E27FC236}">
                <a16:creationId xmlns:a16="http://schemas.microsoft.com/office/drawing/2014/main" id="{F888A116-BA2B-41AD-A581-49BE72FC9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3536"/>
            <a:ext cx="6754021" cy="470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06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0B4C5E6C-0D20-4A1C-9468-21219581B3BF}"/>
                  </a:ext>
                </a:extLst>
              </p:cNvPr>
              <p:cNvSpPr txBox="1"/>
              <p:nvPr/>
            </p:nvSpPr>
            <p:spPr>
              <a:xfrm>
                <a:off x="558415" y="202976"/>
                <a:ext cx="5344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3200" dirty="0">
                    <a:solidFill>
                      <a:srgbClr val="FF0000"/>
                    </a:solidFill>
                  </a:rPr>
                  <a:t>ACELERAÇÃO TANGENCIAL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</m:oMath>
                </a14:m>
                <a:r>
                  <a:rPr lang="pt-BR" sz="3200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0B4C5E6C-0D20-4A1C-9468-21219581B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15" y="202976"/>
                <a:ext cx="5344733" cy="584775"/>
              </a:xfrm>
              <a:prstGeom prst="rect">
                <a:avLst/>
              </a:prstGeom>
              <a:blipFill>
                <a:blip r:embed="rId2"/>
                <a:stretch>
                  <a:fillRect l="-2968" t="-12500" r="-1941" b="-343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17E6077F-6F52-4483-A593-265A6A1C40AE}"/>
                  </a:ext>
                </a:extLst>
              </p:cNvPr>
              <p:cNvSpPr txBox="1"/>
              <p:nvPr/>
            </p:nvSpPr>
            <p:spPr>
              <a:xfrm>
                <a:off x="211015" y="1450301"/>
                <a:ext cx="5692133" cy="3799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pt-BR" sz="4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pt-BR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pt-BR" sz="4800" dirty="0"/>
              </a:p>
              <a:p>
                <a:r>
                  <a:rPr lang="pt-BR" sz="4800" dirty="0"/>
                  <a:t>V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4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48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4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sz="4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4800" dirty="0"/>
                  <a:t> + </a:t>
                </a:r>
                <a:r>
                  <a:rPr lang="pt-BR" sz="4800" dirty="0" err="1">
                    <a:solidFill>
                      <a:srgbClr val="FF0000"/>
                    </a:solidFill>
                  </a:rPr>
                  <a:t>a</a:t>
                </a:r>
                <a:r>
                  <a:rPr lang="pt-BR" sz="4800" dirty="0" err="1"/>
                  <a:t>t</a:t>
                </a:r>
                <a:endParaRPr lang="pt-BR" sz="4800" dirty="0"/>
              </a:p>
              <a:p>
                <a:r>
                  <a:rPr lang="pt-BR" sz="4800" dirty="0"/>
                  <a:t>S = S</a:t>
                </a:r>
                <a:r>
                  <a:rPr lang="pt-BR" sz="4800" baseline="-25000" dirty="0"/>
                  <a:t>0</a:t>
                </a:r>
                <a:r>
                  <a:rPr lang="pt-BR" sz="4800" dirty="0"/>
                  <a:t> + V</a:t>
                </a:r>
                <a:r>
                  <a:rPr lang="pt-BR" sz="4800" baseline="-25000" dirty="0"/>
                  <a:t>0</a:t>
                </a:r>
                <a:r>
                  <a:rPr lang="pt-BR" sz="4800" dirty="0"/>
                  <a:t>t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pt-BR" sz="4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4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pt-BR" sz="4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sz="4800" b="0" dirty="0"/>
              </a:p>
              <a:p>
                <a:r>
                  <a:rPr lang="pt-BR" sz="4800" dirty="0"/>
                  <a:t>V</a:t>
                </a:r>
                <a:r>
                  <a:rPr lang="pt-BR" sz="4800" baseline="30000" dirty="0"/>
                  <a:t>2</a:t>
                </a:r>
                <a:r>
                  <a:rPr lang="pt-BR" sz="4800" dirty="0"/>
                  <a:t> 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4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4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4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pt-BR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pt-BR" sz="48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pt-BR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pt-BR" sz="48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17E6077F-6F52-4483-A593-265A6A1C4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15" y="1450301"/>
                <a:ext cx="5692133" cy="3799566"/>
              </a:xfrm>
              <a:prstGeom prst="rect">
                <a:avLst/>
              </a:prstGeom>
              <a:blipFill>
                <a:blip r:embed="rId3"/>
                <a:stretch>
                  <a:fillRect l="-4930" b="-78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369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0B4C5E6C-0D20-4A1C-9468-21219581B3BF}"/>
                  </a:ext>
                </a:extLst>
              </p:cNvPr>
              <p:cNvSpPr txBox="1"/>
              <p:nvPr/>
            </p:nvSpPr>
            <p:spPr>
              <a:xfrm>
                <a:off x="558415" y="202976"/>
                <a:ext cx="54441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3200" b="1" dirty="0">
                    <a:solidFill>
                      <a:srgbClr val="FF0000"/>
                    </a:solidFill>
                  </a:rPr>
                  <a:t>ACELERAÇÃO TANGENCIAL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pt-BR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e>
                    </m:acc>
                  </m:oMath>
                </a14:m>
                <a:r>
                  <a:rPr lang="pt-BR" sz="3200" b="1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0B4C5E6C-0D20-4A1C-9468-21219581B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15" y="202976"/>
                <a:ext cx="5444119" cy="584775"/>
              </a:xfrm>
              <a:prstGeom prst="rect">
                <a:avLst/>
              </a:prstGeom>
              <a:blipFill>
                <a:blip r:embed="rId2"/>
                <a:stretch>
                  <a:fillRect l="-2912" t="-12500" r="-1792" b="-343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>
            <a:extLst>
              <a:ext uri="{FF2B5EF4-FFF2-40B4-BE49-F238E27FC236}">
                <a16:creationId xmlns:a16="http://schemas.microsoft.com/office/drawing/2014/main" id="{D2957F35-B94D-4599-9570-10AF459C02EE}"/>
              </a:ext>
            </a:extLst>
          </p:cNvPr>
          <p:cNvSpPr txBox="1"/>
          <p:nvPr/>
        </p:nvSpPr>
        <p:spPr>
          <a:xfrm>
            <a:off x="185126" y="1420837"/>
            <a:ext cx="60913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Faz com que o </a:t>
            </a:r>
            <a:r>
              <a:rPr lang="pt-B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módulo da velocidade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sofra alteração. Responsável pelo movimento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 ou retardado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074" name="Picture 2" descr="O que é aceleração? - Brasil Escola">
            <a:extLst>
              <a:ext uri="{FF2B5EF4-FFF2-40B4-BE49-F238E27FC236}">
                <a16:creationId xmlns:a16="http://schemas.microsoft.com/office/drawing/2014/main" id="{B6C4709B-DA07-423C-9F0A-C9790BC2B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028" y="319091"/>
            <a:ext cx="4566557" cy="35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56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0B4C5E6C-0D20-4A1C-9468-21219581B3BF}"/>
                  </a:ext>
                </a:extLst>
              </p:cNvPr>
              <p:cNvSpPr txBox="1"/>
              <p:nvPr/>
            </p:nvSpPr>
            <p:spPr>
              <a:xfrm>
                <a:off x="558415" y="202976"/>
                <a:ext cx="54938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3200" b="1" dirty="0">
                    <a:solidFill>
                      <a:srgbClr val="FF0000"/>
                    </a:solidFill>
                  </a:rPr>
                  <a:t>ACELERAÇÃO CENTRÍPETA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pt-BR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e>
                    </m:acc>
                  </m:oMath>
                </a14:m>
                <a:r>
                  <a:rPr lang="pt-BR" sz="3200" b="1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0B4C5E6C-0D20-4A1C-9468-21219581B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15" y="202976"/>
                <a:ext cx="5493812" cy="584775"/>
              </a:xfrm>
              <a:prstGeom prst="rect">
                <a:avLst/>
              </a:prstGeom>
              <a:blipFill>
                <a:blip r:embed="rId2"/>
                <a:stretch>
                  <a:fillRect l="-2886" t="-12500" b="-343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>
            <a:extLst>
              <a:ext uri="{FF2B5EF4-FFF2-40B4-BE49-F238E27FC236}">
                <a16:creationId xmlns:a16="http://schemas.microsoft.com/office/drawing/2014/main" id="{D2957F35-B94D-4599-9570-10AF459C02EE}"/>
              </a:ext>
            </a:extLst>
          </p:cNvPr>
          <p:cNvSpPr txBox="1"/>
          <p:nvPr/>
        </p:nvSpPr>
        <p:spPr>
          <a:xfrm>
            <a:off x="259666" y="3024554"/>
            <a:ext cx="60913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Faz com que a </a:t>
            </a:r>
            <a:r>
              <a:rPr lang="pt-B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direção e o sentido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sofra alteração. Responsável pelo movimento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curvilíneo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31CD59CE-E2C3-4C7C-8916-BFBEC2BB7B89}"/>
                  </a:ext>
                </a:extLst>
              </p:cNvPr>
              <p:cNvSpPr txBox="1"/>
              <p:nvPr/>
            </p:nvSpPr>
            <p:spPr>
              <a:xfrm>
                <a:off x="1955409" y="1259821"/>
                <a:ext cx="197605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3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  <m:r>
                        <a:rPr lang="pt-BR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pt-BR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pt-BR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31CD59CE-E2C3-4C7C-8916-BFBEC2BB7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409" y="1259821"/>
                <a:ext cx="1976054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14 - Aceleração Vetorial">
            <a:extLst>
              <a:ext uri="{FF2B5EF4-FFF2-40B4-BE49-F238E27FC236}">
                <a16:creationId xmlns:a16="http://schemas.microsoft.com/office/drawing/2014/main" id="{6470CD0F-C023-4F03-9A1B-389A81943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39" y="450127"/>
            <a:ext cx="3334043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29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0B4C5E6C-0D20-4A1C-9468-21219581B3BF}"/>
                  </a:ext>
                </a:extLst>
              </p:cNvPr>
              <p:cNvSpPr txBox="1"/>
              <p:nvPr/>
            </p:nvSpPr>
            <p:spPr>
              <a:xfrm>
                <a:off x="558415" y="202976"/>
                <a:ext cx="5708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3200" b="1" dirty="0">
                    <a:solidFill>
                      <a:srgbClr val="FF0000"/>
                    </a:solidFill>
                  </a:rPr>
                  <a:t>VETOR ACELERAÇÃO MÉDIA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pt-BR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e>
                    </m:acc>
                  </m:oMath>
                </a14:m>
                <a:r>
                  <a:rPr lang="pt-BR" sz="3200" b="1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0B4C5E6C-0D20-4A1C-9468-21219581B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15" y="202976"/>
                <a:ext cx="5708999" cy="584775"/>
              </a:xfrm>
              <a:prstGeom prst="rect">
                <a:avLst/>
              </a:prstGeom>
              <a:blipFill>
                <a:blip r:embed="rId2"/>
                <a:stretch>
                  <a:fillRect l="-2778" t="-12500" r="-1816" b="-343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>
            <a:extLst>
              <a:ext uri="{FF2B5EF4-FFF2-40B4-BE49-F238E27FC236}">
                <a16:creationId xmlns:a16="http://schemas.microsoft.com/office/drawing/2014/main" id="{D2957F35-B94D-4599-9570-10AF459C02EE}"/>
              </a:ext>
            </a:extLst>
          </p:cNvPr>
          <p:cNvSpPr txBox="1"/>
          <p:nvPr/>
        </p:nvSpPr>
        <p:spPr>
          <a:xfrm>
            <a:off x="176104" y="2536324"/>
            <a:ext cx="6091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Resultado da diferença vetorial: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31CD59CE-E2C3-4C7C-8916-BFBEC2BB7B89}"/>
                  </a:ext>
                </a:extLst>
              </p:cNvPr>
              <p:cNvSpPr txBox="1"/>
              <p:nvPr/>
            </p:nvSpPr>
            <p:spPr>
              <a:xfrm>
                <a:off x="2138193" y="1023786"/>
                <a:ext cx="2167132" cy="1276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3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acc>
                      <m:r>
                        <a:rPr lang="pt-BR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pt-BR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num>
                        <m:den>
                          <m:r>
                            <a:rPr lang="pt-BR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31CD59CE-E2C3-4C7C-8916-BFBEC2BB7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193" y="1023786"/>
                <a:ext cx="2167132" cy="12765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9EA12A2F-28DD-4CA6-B5E9-1085C1FC6F94}"/>
                  </a:ext>
                </a:extLst>
              </p:cNvPr>
              <p:cNvSpPr txBox="1"/>
              <p:nvPr/>
            </p:nvSpPr>
            <p:spPr>
              <a:xfrm>
                <a:off x="176104" y="3859763"/>
                <a:ext cx="6323170" cy="647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pt-B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⃗"/>
                          <m:ctrlPr>
                            <a:rPr lang="pt-B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pt-B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acc>
                        <m:accPr>
                          <m:chr m:val="⃗"/>
                          <m:ctrlPr>
                            <a:rPr lang="pt-B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pt-B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9EA12A2F-28DD-4CA6-B5E9-1085C1FC6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04" y="3859763"/>
                <a:ext cx="6323170" cy="6478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7C302921-073C-450A-9461-F7A473D8629C}"/>
              </a:ext>
            </a:extLst>
          </p:cNvPr>
          <p:cNvCxnSpPr/>
          <p:nvPr/>
        </p:nvCxnSpPr>
        <p:spPr>
          <a:xfrm flipV="1">
            <a:off x="393895" y="4839286"/>
            <a:ext cx="1139483" cy="8159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05D68F03-8DBD-4249-BD6B-3E2514547421}"/>
              </a:ext>
            </a:extLst>
          </p:cNvPr>
          <p:cNvCxnSpPr/>
          <p:nvPr/>
        </p:nvCxnSpPr>
        <p:spPr>
          <a:xfrm>
            <a:off x="1533378" y="5507137"/>
            <a:ext cx="1322363" cy="6478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B3A20DE-B169-47B6-A6A3-6F5E90740FE1}"/>
                  </a:ext>
                </a:extLst>
              </p:cNvPr>
              <p:cNvSpPr/>
              <p:nvPr/>
            </p:nvSpPr>
            <p:spPr>
              <a:xfrm>
                <a:off x="1974338" y="5369718"/>
                <a:ext cx="440442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B3A20DE-B169-47B6-A6A3-6F5E90740F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338" y="5369718"/>
                <a:ext cx="440442" cy="4029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23B53636-5598-4FE7-A4F5-165B0AD32AC2}"/>
                  </a:ext>
                </a:extLst>
              </p:cNvPr>
              <p:cNvSpPr/>
              <p:nvPr/>
            </p:nvSpPr>
            <p:spPr>
              <a:xfrm>
                <a:off x="558415" y="4903870"/>
                <a:ext cx="458522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23B53636-5598-4FE7-A4F5-165B0AD32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15" y="4903870"/>
                <a:ext cx="458522" cy="4029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9F48C27A-818A-4965-875D-0F439B377D75}"/>
              </a:ext>
            </a:extLst>
          </p:cNvPr>
          <p:cNvCxnSpPr/>
          <p:nvPr/>
        </p:nvCxnSpPr>
        <p:spPr>
          <a:xfrm>
            <a:off x="4569655" y="4796354"/>
            <a:ext cx="1322363" cy="6478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9EB1EE14-F2E7-4DE4-9C76-22432507F8F8}"/>
                  </a:ext>
                </a:extLst>
              </p:cNvPr>
              <p:cNvSpPr/>
              <p:nvPr/>
            </p:nvSpPr>
            <p:spPr>
              <a:xfrm>
                <a:off x="5010615" y="4658935"/>
                <a:ext cx="440442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9EB1EE14-F2E7-4DE4-9C76-22432507F8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615" y="4658935"/>
                <a:ext cx="440442" cy="4029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C154480F-414D-4DB4-AB15-6498B000417A}"/>
              </a:ext>
            </a:extLst>
          </p:cNvPr>
          <p:cNvCxnSpPr>
            <a:cxnSpLocks/>
          </p:cNvCxnSpPr>
          <p:nvPr/>
        </p:nvCxnSpPr>
        <p:spPr>
          <a:xfrm flipH="1">
            <a:off x="4752535" y="5444224"/>
            <a:ext cx="1139483" cy="8159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08FCE474-EBA2-4CD7-9F2A-7CEAFEA7F313}"/>
                  </a:ext>
                </a:extLst>
              </p:cNvPr>
              <p:cNvSpPr/>
              <p:nvPr/>
            </p:nvSpPr>
            <p:spPr>
              <a:xfrm>
                <a:off x="4917055" y="5508808"/>
                <a:ext cx="529056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dirty="0">
                    <a:solidFill>
                      <a:srgbClr val="FF0000"/>
                    </a:solidFill>
                  </a:rPr>
                  <a:t>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08FCE474-EBA2-4CD7-9F2A-7CEAFEA7F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055" y="5508808"/>
                <a:ext cx="529056" cy="402931"/>
              </a:xfrm>
              <a:prstGeom prst="rect">
                <a:avLst/>
              </a:prstGeom>
              <a:blipFill>
                <a:blip r:embed="rId8"/>
                <a:stretch>
                  <a:fillRect l="-10465" b="-242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D9DAF517-6D64-4DAF-902E-7AA951B069D2}"/>
              </a:ext>
            </a:extLst>
          </p:cNvPr>
          <p:cNvCxnSpPr/>
          <p:nvPr/>
        </p:nvCxnSpPr>
        <p:spPr>
          <a:xfrm>
            <a:off x="4569655" y="4796354"/>
            <a:ext cx="182880" cy="14637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C801633A-CBA5-4088-B898-F570C78D72D3}"/>
                  </a:ext>
                </a:extLst>
              </p:cNvPr>
              <p:cNvSpPr/>
              <p:nvPr/>
            </p:nvSpPr>
            <p:spPr>
              <a:xfrm>
                <a:off x="4189065" y="5367858"/>
                <a:ext cx="578300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pt-B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C801633A-CBA5-4088-B898-F570C78D72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065" y="5367858"/>
                <a:ext cx="578300" cy="4047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171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  <p:bldP spid="15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celerações em cada tipo de movimento - TABELA - Física Marginal">
            <a:extLst>
              <a:ext uri="{FF2B5EF4-FFF2-40B4-BE49-F238E27FC236}">
                <a16:creationId xmlns:a16="http://schemas.microsoft.com/office/drawing/2014/main" id="{255DEA40-0570-4386-A581-AC149D10B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881" y="0"/>
            <a:ext cx="5878119" cy="309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inemática Vetorial II 1- Vetor Aceleração ou Aceleração Vetorial ...">
            <a:extLst>
              <a:ext uri="{FF2B5EF4-FFF2-40B4-BE49-F238E27FC236}">
                <a16:creationId xmlns:a16="http://schemas.microsoft.com/office/drawing/2014/main" id="{C48FB3A8-DAFC-4CBC-AE40-CBF075609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02327" cy="472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280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8212FFB-DDFC-476A-A570-32C08FD04741}"/>
              </a:ext>
            </a:extLst>
          </p:cNvPr>
          <p:cNvSpPr/>
          <p:nvPr/>
        </p:nvSpPr>
        <p:spPr>
          <a:xfrm>
            <a:off x="869825" y="909488"/>
            <a:ext cx="1045235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EXERCÍCIOS</a:t>
            </a:r>
          </a:p>
        </p:txBody>
      </p:sp>
    </p:spTree>
    <p:extLst>
      <p:ext uri="{BB962C8B-B14F-4D97-AF65-F5344CB8AC3E}">
        <p14:creationId xmlns:p14="http://schemas.microsoft.com/office/powerpoint/2010/main" val="2405200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E399022-43D6-4658-BB68-268C7C8B81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458" t="26655" r="975" b="5515"/>
          <a:stretch/>
        </p:blipFill>
        <p:spPr>
          <a:xfrm>
            <a:off x="0" y="635431"/>
            <a:ext cx="6233573" cy="571887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34DF915-8D12-41F2-AA58-5468102CA5E5}"/>
              </a:ext>
            </a:extLst>
          </p:cNvPr>
          <p:cNvSpPr txBox="1"/>
          <p:nvPr/>
        </p:nvSpPr>
        <p:spPr>
          <a:xfrm>
            <a:off x="201478" y="104021"/>
            <a:ext cx="1794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Questão 245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F281E68-2B01-4AF9-8840-5E3245AFAC0B}"/>
                  </a:ext>
                </a:extLst>
              </p:cNvPr>
              <p:cNvSpPr txBox="1"/>
              <p:nvPr/>
            </p:nvSpPr>
            <p:spPr>
              <a:xfrm>
                <a:off x="8340711" y="635431"/>
                <a:ext cx="197605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3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  <m:r>
                        <a:rPr lang="pt-BR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pt-BR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pt-BR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F281E68-2B01-4AF9-8840-5E3245AFA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711" y="635431"/>
                <a:ext cx="1976054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60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157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estefânio franco maciel</dc:creator>
  <cp:lastModifiedBy>estefânio franco maciel</cp:lastModifiedBy>
  <cp:revision>21</cp:revision>
  <dcterms:created xsi:type="dcterms:W3CDTF">2020-03-28T19:43:11Z</dcterms:created>
  <dcterms:modified xsi:type="dcterms:W3CDTF">2020-04-01T20:43:10Z</dcterms:modified>
</cp:coreProperties>
</file>