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5FC852-E326-4C82-A817-2E9BF487348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D183D6-FCDE-4893-9867-669746EF6DD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20200" dirty="0">
                <a:latin typeface="Blackadder ITC" pitchFamily="82" charset="0"/>
              </a:rPr>
              <a:t>Os </a:t>
            </a:r>
            <a:r>
              <a:rPr lang="pt-BR" sz="20200" dirty="0" smtClean="0">
                <a:latin typeface="Blackadder ITC" pitchFamily="82" charset="0"/>
              </a:rPr>
              <a:t>Lusíadas</a:t>
            </a:r>
          </a:p>
          <a:p>
            <a:pPr algn="ctr"/>
            <a:endParaRPr lang="pt-BR" sz="13800" dirty="0">
              <a:latin typeface="Blackadder ITC" pitchFamily="82" charset="0"/>
            </a:endParaRPr>
          </a:p>
          <a:p>
            <a:pPr algn="ctr"/>
            <a:r>
              <a:rPr lang="pt-BR" sz="7000" dirty="0" smtClean="0">
                <a:latin typeface="Blackadder ITC" pitchFamily="82" charset="0"/>
              </a:rPr>
              <a:t>Professora: Adriana </a:t>
            </a:r>
            <a:r>
              <a:rPr lang="pt-BR" sz="7000" dirty="0" err="1" smtClean="0">
                <a:latin typeface="Blackadder ITC" pitchFamily="82" charset="0"/>
              </a:rPr>
              <a:t>Sussa</a:t>
            </a:r>
            <a:endParaRPr lang="pt-BR" sz="7000" dirty="0">
              <a:latin typeface="Blackadder ITC" pitchFamily="8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4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Os Lusíadas – Inês de Castro (a história e a lenda) – Português, 9ºA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9275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lnSpcReduction="10000"/>
          </a:bodyPr>
          <a:lstStyle/>
          <a:p>
            <a:r>
              <a:rPr lang="pt-BR" b="1" i="1" dirty="0">
                <a:latin typeface="Arial" pitchFamily="34" charset="0"/>
                <a:cs typeface="Arial" pitchFamily="34" charset="0"/>
              </a:rPr>
              <a:t>Inês de Castro</a:t>
            </a:r>
            <a:br>
              <a:rPr lang="pt-BR" b="1" i="1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O episódio de Inês de Castro aparece no Canto III e traz à tona a história de amor entre Inês e o príncipe Pedro. Ao saber da existência de tal envolvimento, o rei Dom Afonso manda executar a jovem,  pois também estava preocupado com a ameaça política que ela apresentava, já que tinha parentesco com a nobreza de Castela.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Porém, percebendo que o amor entre ela e seu filho era real, decide manter a jovem viva, mas o povo exige sua execução. Dom Pedro, ausente do reino na ocasião, inicia depois uma vingança contra os executores e coroa o cadáver de Inês, aquela “que depois de morta foi rainha”.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Tal episódio mostra a presença do lirismo dentro da obra épica, pois entra em contraste com o resto da obra, já que apresenta uma figura feminina – Inês de Castro – como personagem central. Além de que Camões, por meio das falas que coloca na boca de Inês, leva o leitor a um universo emotivo, sentindo compaixão e partilhando do sofrimento das personagens.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Velho do Restelo – Wikipédia, a enciclopédia liv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6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8485" y="1268760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b="1" dirty="0">
                <a:latin typeface="Arial" pitchFamily="34" charset="0"/>
                <a:cs typeface="Arial" pitchFamily="34" charset="0"/>
              </a:rPr>
              <a:t>Velho de Restelo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pt-BR" sz="2800" dirty="0">
                <a:latin typeface="Arial" pitchFamily="34" charset="0"/>
                <a:cs typeface="Arial" pitchFamily="34" charset="0"/>
              </a:rPr>
              <a:t>Tal episódio encontra-se no Canto IV e nele, é vista uma certa mentalidade feudal, oposta ao expansionismo e às navegações, já que essas demonstravam os interesses da burguesia. Assim, o Velho faz uma antevisão profética dizendo que tais navegações são apenas buscas por fama e glória e que acabam sendo o motivo para o esquecimento do próprio país, Portugal, podendo, assim, trazer um futuro sombrio para a Pátria portuguesa.</a:t>
            </a:r>
          </a:p>
        </p:txBody>
      </p:sp>
    </p:spTree>
    <p:extLst>
      <p:ext uri="{BB962C8B-B14F-4D97-AF65-F5344CB8AC3E}">
        <p14:creationId xmlns:p14="http://schemas.microsoft.com/office/powerpoint/2010/main" val="10581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3"/>
          <a:stretch/>
        </p:blipFill>
        <p:spPr bwMode="auto">
          <a:xfrm>
            <a:off x="323528" y="500063"/>
            <a:ext cx="8424936" cy="595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 bwMode="auto">
          <a:xfrm>
            <a:off x="323529" y="332656"/>
            <a:ext cx="849694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6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"/>
          <a:stretch/>
        </p:blipFill>
        <p:spPr bwMode="auto">
          <a:xfrm>
            <a:off x="467544" y="519113"/>
            <a:ext cx="8280920" cy="564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19124"/>
            <a:ext cx="8352928" cy="583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47700"/>
            <a:ext cx="8208911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Vida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e obra de Luís de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Camões</a:t>
            </a:r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Camões escreveu também três autos (ou comédias): Anfitriões,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El-Rei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Seleuco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(ambas em verso) e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Filodemo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(em prosa e em verso).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1572,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nesta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obra encontram-se poesias da lírica tradicional (redondilhas) e da corrente renascentista (sonetos, canções, sextinas, odes, éclogas, elegias, entre outras);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352928" cy="4032448"/>
          </a:xfrm>
        </p:spPr>
        <p:txBody>
          <a:bodyPr>
            <a:normAutofit/>
          </a:bodyPr>
          <a:lstStyle/>
          <a:p>
            <a:pPr algn="ctr"/>
            <a:endParaRPr lang="pt-BR" sz="9600" dirty="0" smtClean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  <a:p>
            <a:pPr algn="ctr"/>
            <a:endParaRPr lang="pt-BR" sz="9600" dirty="0">
              <a:latin typeface="Blackadder ITC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"/>
          <a:stretch/>
        </p:blipFill>
        <p:spPr bwMode="auto">
          <a:xfrm>
            <a:off x="323529" y="571500"/>
            <a:ext cx="8496944" cy="559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Os Lusíadas são um poema épico (texto narrativo em verso), que imita os modelos da antiguidade greco-latina (Odisseia e Ilíada de Homero e Eneida de Virgílio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100" b="1" u="sng" dirty="0" smtClean="0">
                <a:latin typeface="Arial" pitchFamily="34" charset="0"/>
                <a:cs typeface="Arial" pitchFamily="34" charset="0"/>
              </a:rPr>
              <a:t>ESTRUTURA INTERNA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Obedecendo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às regras do género épico, Os Lusíadas dividem-se em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quatro partes:</a:t>
            </a:r>
          </a:p>
          <a:p>
            <a:pPr algn="just"/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Proposição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- 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poeta apresenta o assunto e o herói do poema (Canto I, 1 - 3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sz="3200" b="1" u="sng" dirty="0" err="1" smtClean="0">
                <a:latin typeface="Arial" pitchFamily="34" charset="0"/>
                <a:cs typeface="Arial" pitchFamily="34" charset="0"/>
              </a:rPr>
              <a:t>Invocação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-O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poeta invoca as ninfas do Tejo, pedindo-lhes inspiração para escrever o poema (Canto I, 4 - 5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Dedicatória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-O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poeta dedica o poema ao rei D. Sebastião (Canto I,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Narração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Narração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da ação (Canto I, 19 - até ao final do poema);inicia-se in medias res, ou seja, no meio da ação e engloba vários planos narrativos.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3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3200" b="1" u="sng" dirty="0">
                <a:latin typeface="Arial" pitchFamily="34" charset="0"/>
                <a:cs typeface="Arial" pitchFamily="34" charset="0"/>
              </a:rPr>
              <a:t>ESTRUTURA EXTERNA 10 </a:t>
            </a: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CANTOS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Correspondem a 10 partes, do Canto I ao Canto X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Estrofes -A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estrofe em Os Lusíadas recebe o nome de estância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Os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Lusíadas são compostos por 1102 estrofes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Cada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estrofe é uma oitava, isto é, tem oito versos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Versos-Cada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verso tem dez sílabas métricas - decassílabos, predominando o decassílabo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heroico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(acentos na 6.ª e 10.ª sílabas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Ex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.: As / ar /mas / e os /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ba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/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rões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/ a /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ssi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/ na /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la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/ 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31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1512168"/>
          </a:xfrm>
        </p:spPr>
        <p:txBody>
          <a:bodyPr/>
          <a:lstStyle/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A rima é cruzada nos seis primeiros versos e emparelhada nos dois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últimos.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4439"/>
            <a:ext cx="8568952" cy="46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PLANOS NARRATIVOS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obra organiza-se em quatro planos:</a:t>
            </a:r>
            <a:br>
              <a:rPr lang="pt-BR" sz="2800" b="1" dirty="0"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latin typeface="Arial" pitchFamily="34" charset="0"/>
                <a:cs typeface="Arial" pitchFamily="34" charset="0"/>
              </a:rPr>
              <a:t>• </a:t>
            </a:r>
            <a:r>
              <a:rPr lang="pt-BR" sz="2800" b="1" u="sng" dirty="0">
                <a:latin typeface="Arial" pitchFamily="34" charset="0"/>
                <a:cs typeface="Arial" pitchFamily="34" charset="0"/>
              </a:rPr>
              <a:t>Plano da Viagem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 onde se relata a viagem de Vasco da Gama à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Índia;constitui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a ação central do poema; associado ao plano mitológico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2800" b="1" u="sng" dirty="0">
                <a:latin typeface="Arial" pitchFamily="34" charset="0"/>
                <a:cs typeface="Arial" pitchFamily="34" charset="0"/>
              </a:rPr>
              <a:t>Plano Mitológico: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plano onde intervêm os deuses mitológicos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2800" b="1" u="sng" dirty="0">
                <a:latin typeface="Arial" pitchFamily="34" charset="0"/>
                <a:cs typeface="Arial" pitchFamily="34" charset="0"/>
              </a:rPr>
              <a:t>Plano da História de Portugal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 plano onde se relatam os acontecimentos da História de Portugal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pt-BR" sz="2800" b="1" u="sng" dirty="0">
                <a:latin typeface="Arial" pitchFamily="34" charset="0"/>
                <a:cs typeface="Arial" pitchFamily="34" charset="0"/>
              </a:rPr>
              <a:t>Plano das Considerações do Poeta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 momentos de reflexão do poeta, que surgem sobretudo no final dos cantos.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7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Canto v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1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Os episódios mais importantes em “Os Lusíadas” | Literatura aqui 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/>
          <a:lstStyle/>
          <a:p>
            <a:pPr fontAlgn="base"/>
            <a:r>
              <a:rPr lang="pt-BR" sz="2800" b="1" dirty="0">
                <a:latin typeface="Arial" pitchFamily="34" charset="0"/>
                <a:cs typeface="Arial" pitchFamily="34" charset="0"/>
              </a:rPr>
              <a:t>Gigante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Adamastor</a:t>
            </a:r>
          </a:p>
          <a:p>
            <a:pPr fontAlgn="base"/>
            <a:r>
              <a:rPr lang="pt-BR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latin typeface="Arial" pitchFamily="34" charset="0"/>
                <a:cs typeface="Arial" pitchFamily="34" charset="0"/>
              </a:rPr>
              <a:t>O Gigante Adamastor aparece no Canto V, quando Vasco da Gama e sua tripulação se dirigem ao Cabo das Tormentas, ou Cabo da Boa Esperança, personificado pela figura de Adamastor. Esse gigante da mitologia grega foi transformado em pedra por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Peleu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marido de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Tétis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ninfa pela qual Adamastor se apaixonara mas acabou sendo rejeitado.</a:t>
            </a:r>
          </a:p>
          <a:p>
            <a:pPr fontAlgn="base"/>
            <a:r>
              <a:rPr lang="pt-BR" sz="2800" b="1" dirty="0">
                <a:latin typeface="Arial" pitchFamily="34" charset="0"/>
                <a:cs typeface="Arial" pitchFamily="34" charset="0"/>
              </a:rPr>
              <a:t>Adamastor chama os portugueses de ousados por navegarem nas águas nunca conhecidas por outros, chegando aos confins do mundo.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2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264</Words>
  <Application>Microsoft Office PowerPoint</Application>
  <PresentationFormat>Apresentação na tela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Viagem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Sussa Campos</dc:creator>
  <cp:lastModifiedBy>Adriana Sussa Campos</cp:lastModifiedBy>
  <cp:revision>4</cp:revision>
  <dcterms:created xsi:type="dcterms:W3CDTF">2020-05-11T19:24:05Z</dcterms:created>
  <dcterms:modified xsi:type="dcterms:W3CDTF">2020-05-11T20:22:16Z</dcterms:modified>
</cp:coreProperties>
</file>