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336" r:id="rId3"/>
    <p:sldId id="384" r:id="rId4"/>
    <p:sldId id="385" r:id="rId5"/>
    <p:sldId id="386" r:id="rId6"/>
    <p:sldId id="388" r:id="rId7"/>
    <p:sldId id="389" r:id="rId8"/>
    <p:sldId id="390" r:id="rId9"/>
    <p:sldId id="371" r:id="rId10"/>
    <p:sldId id="391" r:id="rId11"/>
    <p:sldId id="392" r:id="rId12"/>
    <p:sldId id="393" r:id="rId13"/>
    <p:sldId id="394" r:id="rId14"/>
    <p:sldId id="395" r:id="rId15"/>
    <p:sldId id="39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5/10/2020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11</a:t>
            </a:r>
            <a:r>
              <a:rPr lang="pt-BR" b="1" dirty="0" smtClean="0">
                <a:solidFill>
                  <a:srgbClr val="FF0000"/>
                </a:solidFill>
              </a:rPr>
              <a:t>/05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Primeiro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0418" y="5474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74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70" y="762632"/>
            <a:ext cx="6117486" cy="5252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04864"/>
            <a:ext cx="3772660" cy="4194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2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0418" y="5474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74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21" y="683912"/>
            <a:ext cx="6768752" cy="4889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0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0418" y="5474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74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25" y="762631"/>
            <a:ext cx="6360789" cy="5618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59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0418" y="5474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75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51" y="736557"/>
            <a:ext cx="6496200" cy="598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81128"/>
            <a:ext cx="3915240" cy="162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0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0418" y="5474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75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50" y="749310"/>
            <a:ext cx="6363521" cy="311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37" y="3825698"/>
            <a:ext cx="6824776" cy="2838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1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</a:t>
            </a:r>
            <a:r>
              <a:rPr lang="pt-BR" sz="4000" b="1" dirty="0" smtClean="0">
                <a:solidFill>
                  <a:srgbClr val="002060"/>
                </a:solidFill>
              </a:rPr>
              <a:t>20  </a:t>
            </a:r>
            <a:r>
              <a:rPr lang="pt-BR" sz="4000" b="1" dirty="0" smtClean="0">
                <a:solidFill>
                  <a:srgbClr val="002060"/>
                </a:solidFill>
              </a:rPr>
              <a:t>- Página </a:t>
            </a:r>
            <a:r>
              <a:rPr lang="pt-BR" sz="4000" b="1" dirty="0" smtClean="0">
                <a:solidFill>
                  <a:srgbClr val="002060"/>
                </a:solidFill>
              </a:rPr>
              <a:t>76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endParaRPr lang="pt-BR" sz="4000" b="1" dirty="0" smtClean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r>
              <a:rPr lang="pt-BR" sz="4000" b="1" smtClean="0">
                <a:solidFill>
                  <a:srgbClr val="002060"/>
                </a:solidFill>
              </a:rPr>
              <a:t>06     07     09     11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67544" y="1268760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GRANDEZAS PROPORCIONAIS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73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8738" y="269387"/>
            <a:ext cx="72540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</a:rPr>
              <a:t>GRANDEZAS DIRETAMENTE PROPORCIONAIS</a:t>
            </a:r>
            <a:endParaRPr lang="pt-BR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60232" y="1223494"/>
            <a:ext cx="7746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omic Sans MS" pitchFamily="66" charset="0"/>
              </a:rPr>
              <a:t>Observe a tabela que relaciona os quilogramas de arroz com os seus respectivos preços:</a:t>
            </a:r>
            <a:endParaRPr lang="pt-BR" sz="2800" dirty="0">
              <a:latin typeface="Comic Sans MS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419956"/>
              </p:ext>
            </p:extLst>
          </p:nvPr>
        </p:nvGraphicFramePr>
        <p:xfrm>
          <a:off x="2269902" y="2484074"/>
          <a:ext cx="4858556" cy="351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278"/>
                <a:gridCol w="2429278"/>
              </a:tblGrid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Quilogramas (kg)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Preço (R$)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12,00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24,00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3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36,00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5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120,00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240,00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50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600,00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49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83525" y="244700"/>
            <a:ext cx="8204899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 smtClean="0">
                <a:latin typeface="Comic Sans MS" pitchFamily="66" charset="0"/>
              </a:rPr>
              <a:t>Para qualquer valor que se escolher na primeira coluna, haverá um correspondente na segunda coluna. Se o valor da primeira coluna for </a:t>
            </a:r>
            <a:r>
              <a:rPr lang="pt-BR" sz="2500" dirty="0" smtClean="0">
                <a:solidFill>
                  <a:srgbClr val="FF0000"/>
                </a:solidFill>
                <a:latin typeface="Comic Sans MS" pitchFamily="66" charset="0"/>
              </a:rPr>
              <a:t>multiplicado</a:t>
            </a:r>
            <a:r>
              <a:rPr lang="pt-BR" sz="2500" dirty="0" smtClean="0">
                <a:latin typeface="Comic Sans MS" pitchFamily="66" charset="0"/>
              </a:rPr>
              <a:t> por uma constante, o correspondente valor na segunda coluna também ficará </a:t>
            </a:r>
            <a:r>
              <a:rPr lang="pt-BR" sz="2500" dirty="0" smtClean="0">
                <a:solidFill>
                  <a:srgbClr val="FF0000"/>
                </a:solidFill>
                <a:latin typeface="Comic Sans MS" pitchFamily="66" charset="0"/>
              </a:rPr>
              <a:t>multiplicado </a:t>
            </a:r>
            <a:r>
              <a:rPr lang="pt-BR" sz="2500" dirty="0" smtClean="0">
                <a:latin typeface="Comic Sans MS" pitchFamily="66" charset="0"/>
              </a:rPr>
              <a:t>por </a:t>
            </a:r>
            <a:r>
              <a:rPr lang="pt-BR" sz="2500" dirty="0" smtClean="0">
                <a:latin typeface="Comic Sans MS" pitchFamily="66" charset="0"/>
              </a:rPr>
              <a:t>ela. Diz-se </a:t>
            </a:r>
            <a:r>
              <a:rPr lang="pt-BR" sz="2500" dirty="0" smtClean="0">
                <a:latin typeface="Comic Sans MS" pitchFamily="66" charset="0"/>
              </a:rPr>
              <a:t>então que as grandezas “</a:t>
            </a:r>
            <a:r>
              <a:rPr lang="pt-BR" sz="2500" dirty="0" err="1" smtClean="0">
                <a:latin typeface="Comic Sans MS" pitchFamily="66" charset="0"/>
              </a:rPr>
              <a:t>kilos</a:t>
            </a:r>
            <a:r>
              <a:rPr lang="pt-BR" sz="2500" dirty="0" smtClean="0">
                <a:latin typeface="Comic Sans MS" pitchFamily="66" charset="0"/>
              </a:rPr>
              <a:t>” e “preço” são </a:t>
            </a:r>
            <a:r>
              <a:rPr lang="pt-BR" sz="2500" dirty="0" smtClean="0">
                <a:solidFill>
                  <a:srgbClr val="FF0000"/>
                </a:solidFill>
                <a:latin typeface="Comic Sans MS" pitchFamily="66" charset="0"/>
              </a:rPr>
              <a:t>diretamente</a:t>
            </a:r>
            <a:r>
              <a:rPr lang="pt-BR" sz="2500" dirty="0" smtClean="0">
                <a:latin typeface="Comic Sans MS" pitchFamily="66" charset="0"/>
              </a:rPr>
              <a:t> proporcionais.</a:t>
            </a:r>
            <a:endParaRPr lang="pt-BR" sz="2500" dirty="0">
              <a:latin typeface="Comic Sans MS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05116"/>
              </p:ext>
            </p:extLst>
          </p:nvPr>
        </p:nvGraphicFramePr>
        <p:xfrm>
          <a:off x="2163651" y="3140968"/>
          <a:ext cx="4858556" cy="351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278"/>
                <a:gridCol w="2429278"/>
              </a:tblGrid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Quilogramas (kg)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Preço (R$)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12,00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24,00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3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36,00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5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120,00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240,00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3968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50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600,00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67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1999" y="188640"/>
            <a:ext cx="8348915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FF0000"/>
                </a:solidFill>
                <a:latin typeface="Comic Sans MS" pitchFamily="66" charset="0"/>
              </a:rPr>
              <a:t>Definição</a:t>
            </a:r>
            <a:r>
              <a:rPr lang="pt-BR" sz="4400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pPr algn="ctr"/>
            <a:endParaRPr lang="pt-BR" sz="1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r>
              <a:rPr lang="pt-BR" sz="2600" dirty="0" smtClean="0">
                <a:latin typeface="Comic Sans MS" pitchFamily="66" charset="0"/>
              </a:rPr>
              <a:t>Diz-se que as grandezas A e B são diretamente proporcionais se , ao se multiplicar uma das medidas de A por uma constante k, com k ≠ 0, a correspondente medida de B também for multiplicada por k.</a:t>
            </a:r>
          </a:p>
          <a:p>
            <a:pPr algn="just"/>
            <a:r>
              <a:rPr lang="pt-BR" sz="2600" dirty="0" smtClean="0">
                <a:latin typeface="Comic Sans MS" pitchFamily="66" charset="0"/>
              </a:rPr>
              <a:t>Assim, se as medidas de A forem representadas em uma sequência (a, b, c, d, e, ...) e as correspondentes medidas de B estiverem na sequência (a’, b’, c’, d’, e’, ...) pode-se escrever que:</a:t>
            </a:r>
          </a:p>
          <a:p>
            <a:pPr algn="just"/>
            <a:endParaRPr lang="pt-BR" sz="2800" dirty="0">
              <a:latin typeface="Comic Sans MS" pitchFamily="66" charset="0"/>
            </a:endParaRPr>
          </a:p>
          <a:p>
            <a:pPr algn="just"/>
            <a:endParaRPr lang="pt-BR" sz="2800" dirty="0" smtClean="0">
              <a:latin typeface="Comic Sans MS" pitchFamily="66" charset="0"/>
            </a:endParaRPr>
          </a:p>
          <a:p>
            <a:pPr algn="just"/>
            <a:endParaRPr lang="pt-BR" sz="2800" dirty="0">
              <a:latin typeface="Comic Sans MS" pitchFamily="66" charset="0"/>
            </a:endParaRPr>
          </a:p>
          <a:p>
            <a:pPr algn="just"/>
            <a:endParaRPr lang="pt-BR" sz="2800" dirty="0" smtClean="0">
              <a:latin typeface="Comic Sans MS" pitchFamily="66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395483"/>
              </p:ext>
            </p:extLst>
          </p:nvPr>
        </p:nvGraphicFramePr>
        <p:xfrm>
          <a:off x="1619672" y="4862925"/>
          <a:ext cx="5696600" cy="163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ção" r:id="rId3" imgW="1828800" imgH="393480" progId="Equation.3">
                  <p:embed/>
                </p:oleObj>
              </mc:Choice>
              <mc:Fallback>
                <p:oleObj name="Equação" r:id="rId3" imgW="1828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4862925"/>
                        <a:ext cx="5696600" cy="1635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271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69323" y="442037"/>
            <a:ext cx="72540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</a:rPr>
              <a:t>GRANDEZAS INVERSAMENTE PROPORCIONAIS</a:t>
            </a:r>
            <a:endParaRPr lang="pt-BR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416366"/>
            <a:ext cx="7983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Comic Sans MS" pitchFamily="66" charset="0"/>
              </a:rPr>
              <a:t>Observe a tabela que relaciona a velocidade de um veículo e o tempo gasto por ele para percorrer a distância entre duas cidades:</a:t>
            </a:r>
            <a:endParaRPr lang="pt-BR" sz="2800" dirty="0">
              <a:latin typeface="Comic Sans MS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18618"/>
              </p:ext>
            </p:extLst>
          </p:nvPr>
        </p:nvGraphicFramePr>
        <p:xfrm>
          <a:off x="1835696" y="2924941"/>
          <a:ext cx="5417044" cy="3643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8522"/>
                <a:gridCol w="2708522"/>
              </a:tblGrid>
              <a:tr h="52047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Velocidade média (km/h)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Tempo (horas)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52047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120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52047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4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52047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30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8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52047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40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52047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24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52047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5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48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9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009077"/>
              </p:ext>
            </p:extLst>
          </p:nvPr>
        </p:nvGraphicFramePr>
        <p:xfrm>
          <a:off x="2123728" y="3151508"/>
          <a:ext cx="5129012" cy="3427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506"/>
                <a:gridCol w="2564506"/>
              </a:tblGrid>
              <a:tr h="48961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Velocidade média (km/h)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Tempo (horas)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4896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120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896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4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896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30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8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896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40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6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896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10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24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  <a:tr h="4896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5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omic Sans MS" pitchFamily="66" charset="0"/>
                        </a:rPr>
                        <a:t>48</a:t>
                      </a:r>
                      <a:endParaRPr lang="pt-BR" sz="2000" dirty="0">
                        <a:latin typeface="Comic Sans MS" pitchFamily="66" charset="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83525" y="244700"/>
            <a:ext cx="827690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>
                <a:latin typeface="Comic Sans MS" pitchFamily="66" charset="0"/>
              </a:rPr>
              <a:t>Para qualquer valor que se escolher na primeira coluna, haverá um correspondente na segunda coluna. Se o valor da primeira coluna for </a:t>
            </a:r>
            <a:r>
              <a:rPr lang="pt-BR" sz="2600" dirty="0" smtClean="0">
                <a:solidFill>
                  <a:srgbClr val="FF0000"/>
                </a:solidFill>
                <a:latin typeface="Comic Sans MS" pitchFamily="66" charset="0"/>
              </a:rPr>
              <a:t>multiplicado</a:t>
            </a:r>
            <a:r>
              <a:rPr lang="pt-BR" sz="2600" dirty="0" smtClean="0">
                <a:latin typeface="Comic Sans MS" pitchFamily="66" charset="0"/>
              </a:rPr>
              <a:t> por uma constante, o correspondente valor na segunda coluna também ficará </a:t>
            </a:r>
            <a:r>
              <a:rPr lang="pt-BR" sz="2600" dirty="0" smtClean="0">
                <a:solidFill>
                  <a:srgbClr val="FF0000"/>
                </a:solidFill>
                <a:latin typeface="Comic Sans MS" pitchFamily="66" charset="0"/>
              </a:rPr>
              <a:t>dividido</a:t>
            </a:r>
            <a:r>
              <a:rPr lang="pt-BR" sz="2600" dirty="0" smtClean="0">
                <a:latin typeface="Comic Sans MS" pitchFamily="66" charset="0"/>
              </a:rPr>
              <a:t> por </a:t>
            </a:r>
            <a:r>
              <a:rPr lang="pt-BR" sz="2600" dirty="0" smtClean="0">
                <a:latin typeface="Comic Sans MS" pitchFamily="66" charset="0"/>
              </a:rPr>
              <a:t>ela. Diz-se </a:t>
            </a:r>
            <a:r>
              <a:rPr lang="pt-BR" sz="2600" dirty="0" smtClean="0">
                <a:latin typeface="Comic Sans MS" pitchFamily="66" charset="0"/>
              </a:rPr>
              <a:t>então que as grandezas “velocidade” e “tempo” são </a:t>
            </a:r>
            <a:r>
              <a:rPr lang="pt-BR" sz="2600" dirty="0" smtClean="0">
                <a:solidFill>
                  <a:srgbClr val="FF0000"/>
                </a:solidFill>
                <a:latin typeface="Comic Sans MS" pitchFamily="66" charset="0"/>
              </a:rPr>
              <a:t>inversamente</a:t>
            </a:r>
            <a:r>
              <a:rPr lang="pt-BR" sz="2600" dirty="0" smtClean="0">
                <a:latin typeface="Comic Sans MS" pitchFamily="66" charset="0"/>
              </a:rPr>
              <a:t> proporcionais.</a:t>
            </a:r>
            <a:endParaRPr lang="pt-BR" sz="2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0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03812" y="596102"/>
            <a:ext cx="834891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FF0000"/>
                </a:solidFill>
                <a:latin typeface="Comic Sans MS" pitchFamily="66" charset="0"/>
              </a:rPr>
              <a:t>Definição</a:t>
            </a:r>
            <a:r>
              <a:rPr lang="pt-BR" sz="4400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pPr algn="ctr"/>
            <a:endParaRPr lang="pt-BR" sz="1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r>
              <a:rPr lang="pt-BR" sz="2800" dirty="0" smtClean="0">
                <a:latin typeface="Comic Sans MS" pitchFamily="66" charset="0"/>
              </a:rPr>
              <a:t>Diz-se que as grandezas A e B são inversamente proporcionais se , ao se multiplicar uma das medidas de A por uma constante k, com k ≠ 0, a correspondente medida de B ficará dividida por </a:t>
            </a:r>
            <a:r>
              <a:rPr lang="pt-BR" sz="2800" dirty="0" smtClean="0">
                <a:latin typeface="Comic Sans MS" pitchFamily="66" charset="0"/>
              </a:rPr>
              <a:t>k. Assim</a:t>
            </a:r>
            <a:r>
              <a:rPr lang="pt-BR" sz="2800" dirty="0" smtClean="0">
                <a:latin typeface="Comic Sans MS" pitchFamily="66" charset="0"/>
              </a:rPr>
              <a:t>, se as medidas de A forem representadas em uma sequência (a, b, c, d, e, ...) e as correspondentes medidas de B estiverem na sequência (a’, b’, c’, d’, e’, ...) pode-se escrever que:</a:t>
            </a:r>
          </a:p>
          <a:p>
            <a:pPr algn="just"/>
            <a:endParaRPr lang="pt-BR" sz="2800" dirty="0">
              <a:latin typeface="Comic Sans MS" pitchFamily="66" charset="0"/>
            </a:endParaRPr>
          </a:p>
          <a:p>
            <a:pPr algn="just"/>
            <a:endParaRPr lang="pt-BR" sz="2800" dirty="0" smtClean="0">
              <a:latin typeface="Comic Sans MS" pitchFamily="66" charset="0"/>
            </a:endParaRPr>
          </a:p>
          <a:p>
            <a:pPr algn="just"/>
            <a:endParaRPr lang="pt-BR" sz="2800" dirty="0">
              <a:latin typeface="Comic Sans MS" pitchFamily="66" charset="0"/>
            </a:endParaRPr>
          </a:p>
          <a:p>
            <a:pPr algn="just"/>
            <a:endParaRPr lang="pt-BR" sz="2800" dirty="0" smtClean="0">
              <a:latin typeface="Comic Sans MS" pitchFamily="66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923244"/>
              </p:ext>
            </p:extLst>
          </p:nvPr>
        </p:nvGraphicFramePr>
        <p:xfrm>
          <a:off x="738482" y="5301208"/>
          <a:ext cx="72390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ção" r:id="rId3" imgW="2323800" imgH="177480" progId="Equation.3">
                  <p:embed/>
                </p:oleObj>
              </mc:Choice>
              <mc:Fallback>
                <p:oleObj name="Equação" r:id="rId3" imgW="23238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8482" y="5301208"/>
                        <a:ext cx="7239000" cy="738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4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20418" y="5474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74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18" y="769915"/>
            <a:ext cx="7201413" cy="583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03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1242</TotalTime>
  <Words>492</Words>
  <Application>Microsoft Office PowerPoint</Application>
  <PresentationFormat>Apresentação na tela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Adjacência</vt:lpstr>
      <vt:lpstr>Equação</vt:lpstr>
      <vt:lpstr>Microsoft Equation 3.0</vt:lpstr>
      <vt:lpstr>Aula dia 11/05   Primeiro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196</cp:revision>
  <dcterms:created xsi:type="dcterms:W3CDTF">2020-03-24T22:02:48Z</dcterms:created>
  <dcterms:modified xsi:type="dcterms:W3CDTF">2020-05-11T00:16:50Z</dcterms:modified>
</cp:coreProperties>
</file>